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8" r:id="rId3"/>
    <p:sldId id="429" r:id="rId4"/>
    <p:sldId id="431" r:id="rId5"/>
    <p:sldId id="397" r:id="rId6"/>
    <p:sldId id="398" r:id="rId7"/>
    <p:sldId id="351" r:id="rId8"/>
    <p:sldId id="401" r:id="rId9"/>
    <p:sldId id="399" r:id="rId10"/>
    <p:sldId id="400" r:id="rId11"/>
    <p:sldId id="396" r:id="rId12"/>
    <p:sldId id="425" r:id="rId13"/>
    <p:sldId id="426" r:id="rId14"/>
    <p:sldId id="427" r:id="rId15"/>
    <p:sldId id="358" r:id="rId16"/>
    <p:sldId id="402" r:id="rId17"/>
    <p:sldId id="403" r:id="rId18"/>
    <p:sldId id="411" r:id="rId19"/>
    <p:sldId id="412" r:id="rId20"/>
    <p:sldId id="413" r:id="rId21"/>
    <p:sldId id="414" r:id="rId22"/>
    <p:sldId id="404" r:id="rId23"/>
    <p:sldId id="410" r:id="rId24"/>
    <p:sldId id="432" r:id="rId25"/>
    <p:sldId id="364" r:id="rId26"/>
    <p:sldId id="365" r:id="rId27"/>
    <p:sldId id="433" r:id="rId28"/>
    <p:sldId id="405" r:id="rId29"/>
    <p:sldId id="408" r:id="rId30"/>
    <p:sldId id="409" r:id="rId31"/>
    <p:sldId id="434" r:id="rId32"/>
    <p:sldId id="380" r:id="rId33"/>
    <p:sldId id="435" r:id="rId34"/>
    <p:sldId id="436" r:id="rId35"/>
    <p:sldId id="437" r:id="rId36"/>
    <p:sldId id="438" r:id="rId37"/>
    <p:sldId id="439" r:id="rId38"/>
    <p:sldId id="440" r:id="rId39"/>
    <p:sldId id="441" r:id="rId40"/>
    <p:sldId id="444" r:id="rId41"/>
    <p:sldId id="445" r:id="rId42"/>
    <p:sldId id="446" r:id="rId43"/>
    <p:sldId id="447" r:id="rId44"/>
    <p:sldId id="448" r:id="rId45"/>
    <p:sldId id="449" r:id="rId46"/>
    <p:sldId id="450" r:id="rId47"/>
    <p:sldId id="451" r:id="rId48"/>
    <p:sldId id="452" r:id="rId49"/>
    <p:sldId id="453" r:id="rId50"/>
    <p:sldId id="454" r:id="rId51"/>
    <p:sldId id="455" r:id="rId52"/>
    <p:sldId id="456" r:id="rId53"/>
    <p:sldId id="457" r:id="rId54"/>
    <p:sldId id="458" r:id="rId55"/>
    <p:sldId id="468" r:id="rId56"/>
    <p:sldId id="459" r:id="rId57"/>
    <p:sldId id="460" r:id="rId58"/>
    <p:sldId id="461" r:id="rId59"/>
    <p:sldId id="462" r:id="rId60"/>
    <p:sldId id="463" r:id="rId61"/>
    <p:sldId id="464" r:id="rId62"/>
    <p:sldId id="465" r:id="rId63"/>
    <p:sldId id="466" r:id="rId64"/>
    <p:sldId id="467" r:id="rId65"/>
    <p:sldId id="470" r:id="rId66"/>
    <p:sldId id="471" r:id="rId67"/>
    <p:sldId id="469" r:id="rId6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3300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84" autoAdjust="0"/>
    <p:restoredTop sz="94660"/>
  </p:normalViewPr>
  <p:slideViewPr>
    <p:cSldViewPr>
      <p:cViewPr>
        <p:scale>
          <a:sx n="110" d="100"/>
          <a:sy n="110" d="100"/>
        </p:scale>
        <p:origin x="114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4c8aa36f71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989138"/>
            <a:ext cx="42354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60350"/>
            <a:ext cx="7772400" cy="1470025"/>
          </a:xfrm>
          <a:noFill/>
          <a:ln w="9525">
            <a:noFill/>
          </a:ln>
          <a:extLst/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BE325-F6D1-451F-8291-625452E3A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93257-FC93-4D79-9EFE-9EBD59F02C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6438" y="274638"/>
            <a:ext cx="1908175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31913" y="274638"/>
            <a:ext cx="557212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DCDB1-CB6C-4BBA-9E89-45B960E11F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713" y="274638"/>
            <a:ext cx="712946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31913" y="1600200"/>
            <a:ext cx="76327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6C48C-0149-4B65-B55A-15EF6DFA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0D9D2-8467-4AC1-BA1F-A8977825E913}" type="datetimeFigureOut">
              <a:rPr lang="ru-RU"/>
              <a:pPr>
                <a:defRPr/>
              </a:pPr>
              <a:t>21.05.2018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B491A-8C2E-42E0-B9D6-398012548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07AEE-BD41-4665-A9C2-E200441518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97F54-8BAE-4885-9001-338B4F7DC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3191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446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E07A0-400F-47EB-9904-AA221A59BD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9B6E7-F8E5-4207-9900-E82AD4231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CF19A-CD96-494A-9345-90E7F43C93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6CE13-ED18-4FD4-9C9E-759C324FFB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D9C73-C7A1-4F0C-A60D-1B188B9974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06DF3-703E-4BC5-B790-1E8A05FB6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65_5187"/>
          <p:cNvPicPr>
            <a:picLocks noChangeAspect="1" noChangeArrowheads="1"/>
          </p:cNvPicPr>
          <p:nvPr/>
        </p:nvPicPr>
        <p:blipFill>
          <a:blip r:embed="rId15" cstate="print"/>
          <a:srcRect l="35432" r="40158"/>
          <a:stretch>
            <a:fillRect/>
          </a:stretch>
        </p:blipFill>
        <p:spPr bwMode="auto">
          <a:xfrm>
            <a:off x="-36513" y="0"/>
            <a:ext cx="1487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7813" y="6237288"/>
            <a:ext cx="242093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40200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0288" y="6245225"/>
            <a:ext cx="1306512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0425A102-21DE-482C-B4C6-6BA17442A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63713" y="274638"/>
            <a:ext cx="7129462" cy="1143000"/>
          </a:xfrm>
          <a:prstGeom prst="rect">
            <a:avLst/>
          </a:prstGeom>
          <a:solidFill>
            <a:schemeClr val="bg1">
              <a:alpha val="89803"/>
            </a:scheme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1" name="Freeform 11"/>
          <p:cNvSpPr>
            <a:spLocks/>
          </p:cNvSpPr>
          <p:nvPr/>
        </p:nvSpPr>
        <p:spPr bwMode="auto">
          <a:xfrm>
            <a:off x="971550" y="-230188"/>
            <a:ext cx="1008063" cy="7316788"/>
          </a:xfrm>
          <a:custGeom>
            <a:avLst/>
            <a:gdLst>
              <a:gd name="T0" fmla="*/ 2147483647 w 635"/>
              <a:gd name="T1" fmla="*/ 2147483647 h 4672"/>
              <a:gd name="T2" fmla="*/ 0 w 635"/>
              <a:gd name="T3" fmla="*/ 2147483647 h 4672"/>
              <a:gd name="T4" fmla="*/ 2147483647 w 635"/>
              <a:gd name="T5" fmla="*/ 2147483647 h 4672"/>
              <a:gd name="T6" fmla="*/ 2147483647 w 635"/>
              <a:gd name="T7" fmla="*/ 2147483647 h 4672"/>
              <a:gd name="T8" fmla="*/ 2147483647 w 635"/>
              <a:gd name="T9" fmla="*/ 2147483647 h 46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5" h="4672">
                <a:moveTo>
                  <a:pt x="317" y="159"/>
                </a:moveTo>
                <a:cubicBezTo>
                  <a:pt x="211" y="318"/>
                  <a:pt x="0" y="1928"/>
                  <a:pt x="0" y="2654"/>
                </a:cubicBezTo>
                <a:cubicBezTo>
                  <a:pt x="0" y="3380"/>
                  <a:pt x="211" y="4672"/>
                  <a:pt x="317" y="4513"/>
                </a:cubicBezTo>
                <a:cubicBezTo>
                  <a:pt x="423" y="4354"/>
                  <a:pt x="635" y="2427"/>
                  <a:pt x="635" y="1701"/>
                </a:cubicBezTo>
                <a:cubicBezTo>
                  <a:pt x="635" y="975"/>
                  <a:pt x="423" y="0"/>
                  <a:pt x="317" y="159"/>
                </a:cubicBezTo>
                <a:close/>
              </a:path>
            </a:pathLst>
          </a:custGeom>
          <a:solidFill>
            <a:srgbClr val="FFFF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600200"/>
            <a:ext cx="7632700" cy="4525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4" r:id="rId13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ru/main/blanks/" TargetMode="External"/><Relationship Id="rId2" Type="http://schemas.openxmlformats.org/officeDocument/2006/relationships/hyperlink" Target="http://www.ege.edu.ru/ru/main/brief-glossary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brnadzor.gov.ru/ru/" TargetMode="External"/><Relationship Id="rId4" Type="http://schemas.openxmlformats.org/officeDocument/2006/relationships/hyperlink" Target="http://www.ege.edu.ru/ru/main/schedule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ru/main/brief-glossary/" TargetMode="External"/><Relationship Id="rId2" Type="http://schemas.openxmlformats.org/officeDocument/2006/relationships/hyperlink" Target="http://www.ege.edu.ru/ru/main/min-points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0%BB%D0%BB%D0%B5%D0%B4%D0%B6" TargetMode="External"/><Relationship Id="rId2" Type="http://schemas.openxmlformats.org/officeDocument/2006/relationships/hyperlink" Target="https://ru.wikipedia.org/wiki/%D0%AD%D0%BA%D0%B7%D0%B0%D0%BC%D0%B5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0%D1%82%D1%82%D0%B5%D1%81%D1%82%D0%B0%D1%82" TargetMode="External"/><Relationship Id="rId5" Type="http://schemas.openxmlformats.org/officeDocument/2006/relationships/hyperlink" Target="https://ru.wikipedia.org/wiki/%D0%A4%D0%B5%D0%B4%D0%B5%D1%80%D0%B0%D1%82%D0%B8%D0%B2%D0%BD%D0%BE%D0%B5_%D1%83%D1%81%D1%82%D1%80%D0%BE%D0%B9%D1%81%D1%82%D0%B2%D0%BE_%D0%A0%D0%BE%D1%81%D1%81%D0%B8%D0%B8" TargetMode="External"/><Relationship Id="rId4" Type="http://schemas.openxmlformats.org/officeDocument/2006/relationships/hyperlink" Target="https://ru.wikipedia.org/wiki/%D0%A2%D0%B5%D1%85%D0%BD%D0%B8%D0%BA%D1%83%D0%BC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ge.edu.ru/ru/main/brief-glossary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pi.ru/content/otkrytyy-bank-zadaniy-oge" TargetMode="External"/><Relationship Id="rId2" Type="http://schemas.openxmlformats.org/officeDocument/2006/relationships/hyperlink" Target="http://www.fipi.ru/content/otkrytyy-bank-zadaniy-eg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ge.edu.ru/ru/" TargetMode="External"/><Relationship Id="rId4" Type="http://schemas.openxmlformats.org/officeDocument/2006/relationships/hyperlink" Target="http://fipi.ru/ege-i-gve-11/itogovoe-sochinenie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476250"/>
            <a:ext cx="8893175" cy="6048375"/>
          </a:xfrm>
          <a:noFill/>
          <a:ln w="19050"/>
        </p:spPr>
        <p:txBody>
          <a:bodyPr/>
          <a:lstStyle/>
          <a:p>
            <a:pPr algn="ctr" eaLnBrk="1" hangingPunct="1"/>
            <a:r>
              <a:rPr lang="ru-RU" altLang="ru-RU" sz="3600" i="1" smtClean="0">
                <a:latin typeface="Times New Roman" pitchFamily="18" charset="0"/>
              </a:rPr>
              <a:t/>
            </a:r>
            <a:br>
              <a:rPr lang="ru-RU" altLang="ru-RU" sz="3600" i="1" smtClean="0">
                <a:latin typeface="Times New Roman" pitchFamily="18" charset="0"/>
              </a:rPr>
            </a:br>
            <a:r>
              <a:rPr lang="ru-RU" altLang="ru-RU" sz="3600" i="1" smtClean="0">
                <a:latin typeface="Times New Roman" pitchFamily="18" charset="0"/>
              </a:rPr>
              <a:t/>
            </a:r>
            <a:br>
              <a:rPr lang="ru-RU" altLang="ru-RU" sz="3600" i="1" smtClean="0">
                <a:latin typeface="Times New Roman" pitchFamily="18" charset="0"/>
              </a:rPr>
            </a:br>
            <a:r>
              <a:rPr lang="ru-RU" altLang="ru-RU" sz="3600" i="1" smtClean="0">
                <a:latin typeface="Times New Roman" pitchFamily="18" charset="0"/>
              </a:rPr>
              <a:t>РОДИТЕЛЬСКОЕ СОБРАНИЕ </a:t>
            </a:r>
            <a:r>
              <a:rPr lang="ru-RU" altLang="ru-RU" sz="3200" i="1" smtClean="0">
                <a:latin typeface="Times New Roman" pitchFamily="18" charset="0"/>
              </a:rPr>
              <a:t>«Подготовка к проведению </a:t>
            </a:r>
            <a:br>
              <a:rPr lang="ru-RU" altLang="ru-RU" sz="3200" i="1" smtClean="0">
                <a:latin typeface="Times New Roman" pitchFamily="18" charset="0"/>
              </a:rPr>
            </a:br>
            <a:r>
              <a:rPr lang="ru-RU" altLang="ru-RU" sz="3200" i="1" smtClean="0">
                <a:latin typeface="Times New Roman" pitchFamily="18" charset="0"/>
              </a:rPr>
              <a:t>в 2018 году  государственной итоговой</a:t>
            </a:r>
            <a:br>
              <a:rPr lang="ru-RU" altLang="ru-RU" sz="3200" i="1" smtClean="0">
                <a:latin typeface="Times New Roman" pitchFamily="18" charset="0"/>
              </a:rPr>
            </a:br>
            <a:r>
              <a:rPr lang="ru-RU" altLang="ru-RU" sz="3200" i="1" smtClean="0">
                <a:latin typeface="Times New Roman" pitchFamily="18" charset="0"/>
              </a:rPr>
              <a:t>аттестации выпускников 9-х,11-х классов в формате ОГЭ и ЕГЭ»</a:t>
            </a:r>
            <a:r>
              <a:rPr lang="ru-RU" altLang="ru-RU" sz="3600" i="1" smtClean="0">
                <a:latin typeface="Times New Roman" pitchFamily="18" charset="0"/>
              </a:rPr>
              <a:t> </a:t>
            </a:r>
            <a:br>
              <a:rPr lang="ru-RU" altLang="ru-RU" sz="3600" i="1" smtClean="0">
                <a:latin typeface="Times New Roman" pitchFamily="18" charset="0"/>
              </a:rPr>
            </a:br>
            <a:r>
              <a:rPr lang="ru-RU" altLang="ru-RU" sz="3200" i="1" smtClean="0">
                <a:latin typeface="Times New Roman" pitchFamily="18" charset="0"/>
              </a:rPr>
              <a:t>                                                               </a:t>
            </a:r>
            <a:br>
              <a:rPr lang="ru-RU" altLang="ru-RU" sz="3200" i="1" smtClean="0">
                <a:latin typeface="Times New Roman" pitchFamily="18" charset="0"/>
              </a:rPr>
            </a:br>
            <a:r>
              <a:rPr lang="ru-RU" altLang="ru-RU" sz="3200" i="1" smtClean="0">
                <a:latin typeface="Times New Roman" pitchFamily="18" charset="0"/>
              </a:rPr>
              <a:t/>
            </a:r>
            <a:br>
              <a:rPr lang="ru-RU" altLang="ru-RU" sz="3200" i="1" smtClean="0">
                <a:latin typeface="Times New Roman" pitchFamily="18" charset="0"/>
              </a:rPr>
            </a:br>
            <a:r>
              <a:rPr lang="ru-RU" altLang="ru-RU" sz="3200" i="1" smtClean="0">
                <a:latin typeface="Times New Roman" pitchFamily="18" charset="0"/>
              </a:rPr>
              <a:t/>
            </a:r>
            <a:br>
              <a:rPr lang="ru-RU" altLang="ru-RU" sz="3200" i="1" smtClean="0">
                <a:latin typeface="Times New Roman" pitchFamily="18" charset="0"/>
              </a:rPr>
            </a:br>
            <a:r>
              <a:rPr lang="ru-RU" altLang="ru-RU" sz="3200" i="1" smtClean="0">
                <a:latin typeface="Times New Roman" pitchFamily="18" charset="0"/>
              </a:rPr>
              <a:t/>
            </a:r>
            <a:br>
              <a:rPr lang="ru-RU" altLang="ru-RU" sz="3200" i="1" smtClean="0">
                <a:latin typeface="Times New Roman" pitchFamily="18" charset="0"/>
              </a:rPr>
            </a:br>
            <a:r>
              <a:rPr lang="ru-RU" altLang="ru-RU" sz="3200" i="1" smtClean="0">
                <a:latin typeface="Times New Roman" pitchFamily="18" charset="0"/>
              </a:rPr>
              <a:t>                                                       </a:t>
            </a:r>
            <a:r>
              <a:rPr lang="ru-RU" altLang="ru-RU" sz="2000" i="1" smtClean="0">
                <a:latin typeface="Times New Roman" pitchFamily="18" charset="0"/>
              </a:rPr>
              <a:t/>
            </a:r>
            <a:br>
              <a:rPr lang="ru-RU" altLang="ru-RU" sz="2000" i="1" smtClean="0">
                <a:latin typeface="Times New Roman" pitchFamily="18" charset="0"/>
              </a:rPr>
            </a:br>
            <a:r>
              <a:rPr lang="ru-RU" altLang="ru-RU" sz="2000" i="1" smtClean="0">
                <a:latin typeface="Times New Roman" pitchFamily="18" charset="0"/>
              </a:rPr>
              <a:t>                                          </a:t>
            </a:r>
            <a:br>
              <a:rPr lang="ru-RU" altLang="ru-RU" sz="2000" i="1" smtClean="0">
                <a:latin typeface="Times New Roman" pitchFamily="18" charset="0"/>
              </a:rPr>
            </a:br>
            <a:r>
              <a:rPr lang="ru-RU" altLang="ru-RU" sz="2000" i="1" smtClean="0">
                <a:latin typeface="Times New Roman" pitchFamily="18" charset="0"/>
              </a:rPr>
              <a:t> И.о. директора МОБУ «СОШ №6 с углубленным изучением отдельных предметов» г. Всеволожска Гринева В.И.</a:t>
            </a:r>
            <a:r>
              <a:rPr lang="ru-RU" altLang="ru-RU" sz="3200" i="1" smtClean="0">
                <a:latin typeface="Times New Roman" pitchFamily="18" charset="0"/>
              </a:rPr>
              <a:t/>
            </a:r>
            <a:br>
              <a:rPr lang="ru-RU" altLang="ru-RU" sz="3200" i="1" smtClean="0">
                <a:latin typeface="Times New Roman" pitchFamily="18" charset="0"/>
              </a:rPr>
            </a:br>
            <a:r>
              <a:rPr lang="ru-RU" altLang="ru-RU" sz="3200" i="1" smtClean="0">
                <a:latin typeface="Times New Roman" pitchFamily="18" charset="0"/>
              </a:rPr>
              <a:t> </a:t>
            </a:r>
            <a:r>
              <a:rPr lang="ru-RU" altLang="ru-RU" sz="1800" i="1" smtClean="0">
                <a:latin typeface="Times New Roman" pitchFamily="18" charset="0"/>
              </a:rPr>
              <a:t>2017</a:t>
            </a:r>
            <a:r>
              <a:rPr lang="ru-RU" altLang="ru-RU" sz="3200" i="1" smtClean="0">
                <a:latin typeface="Times New Roman" pitchFamily="18" charset="0"/>
              </a:rPr>
              <a:t> </a:t>
            </a:r>
            <a:br>
              <a:rPr lang="ru-RU" altLang="ru-RU" sz="3200" i="1" smtClean="0">
                <a:latin typeface="Times New Roman" pitchFamily="18" charset="0"/>
              </a:rPr>
            </a:br>
            <a:r>
              <a:rPr lang="ru-RU" altLang="ru-RU" sz="1800" i="1" smtClean="0">
                <a:latin typeface="Times New Roman" pitchFamily="18" charset="0"/>
              </a:rPr>
              <a:t/>
            </a:r>
            <a:br>
              <a:rPr lang="ru-RU" altLang="ru-RU" sz="1800" i="1" smtClean="0">
                <a:latin typeface="Times New Roman" pitchFamily="18" charset="0"/>
              </a:rPr>
            </a:br>
            <a:r>
              <a:rPr lang="ru-RU" altLang="ru-RU" sz="3200" i="1" smtClean="0">
                <a:latin typeface="Times New Roman" pitchFamily="18" charset="0"/>
              </a:rPr>
              <a:t>                              </a:t>
            </a:r>
            <a:r>
              <a:rPr lang="ru-RU" altLang="ru-RU" sz="2000" i="1" smtClean="0">
                <a:latin typeface="Times New Roman" pitchFamily="18" charset="0"/>
              </a:rPr>
              <a:t/>
            </a:r>
            <a:br>
              <a:rPr lang="ru-RU" altLang="ru-RU" sz="2000" i="1" smtClean="0">
                <a:latin typeface="Times New Roman" pitchFamily="18" charset="0"/>
              </a:rPr>
            </a:br>
            <a:endParaRPr lang="ru-RU" altLang="ru-RU" sz="2000" i="1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260350"/>
            <a:ext cx="7129462" cy="1143000"/>
          </a:xfrm>
        </p:spPr>
        <p:txBody>
          <a:bodyPr/>
          <a:lstStyle/>
          <a:p>
            <a:r>
              <a:rPr lang="ru-RU" altLang="ru-RU" smtClean="0"/>
              <a:t>Предметы по выбору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871788">
              <a:lnSpc>
                <a:spcPct val="90000"/>
              </a:lnSpc>
            </a:pPr>
            <a:r>
              <a:rPr lang="ru-RU" altLang="ru-RU" smtClean="0"/>
              <a:t>физика;</a:t>
            </a:r>
          </a:p>
          <a:p>
            <a:pPr marL="2871788">
              <a:lnSpc>
                <a:spcPct val="90000"/>
              </a:lnSpc>
            </a:pPr>
            <a:r>
              <a:rPr lang="ru-RU" altLang="ru-RU" smtClean="0"/>
              <a:t>биология</a:t>
            </a:r>
          </a:p>
          <a:p>
            <a:pPr marL="2871788">
              <a:lnSpc>
                <a:spcPct val="90000"/>
              </a:lnSpc>
            </a:pPr>
            <a:r>
              <a:rPr lang="ru-RU" altLang="ru-RU" smtClean="0"/>
              <a:t>география;</a:t>
            </a:r>
          </a:p>
          <a:p>
            <a:pPr marL="2871788">
              <a:lnSpc>
                <a:spcPct val="90000"/>
              </a:lnSpc>
            </a:pPr>
            <a:r>
              <a:rPr lang="ru-RU" altLang="ru-RU" smtClean="0"/>
              <a:t>литература;</a:t>
            </a:r>
          </a:p>
          <a:p>
            <a:pPr marL="2871788">
              <a:lnSpc>
                <a:spcPct val="90000"/>
              </a:lnSpc>
            </a:pPr>
            <a:r>
              <a:rPr lang="ru-RU" altLang="ru-RU" smtClean="0"/>
              <a:t>химия;</a:t>
            </a:r>
          </a:p>
          <a:p>
            <a:pPr marL="2871788">
              <a:lnSpc>
                <a:spcPct val="90000"/>
              </a:lnSpc>
            </a:pPr>
            <a:r>
              <a:rPr lang="ru-RU" altLang="ru-RU" smtClean="0"/>
              <a:t>история;</a:t>
            </a:r>
          </a:p>
          <a:p>
            <a:pPr marL="2871788">
              <a:lnSpc>
                <a:spcPct val="90000"/>
              </a:lnSpc>
            </a:pPr>
            <a:r>
              <a:rPr lang="ru-RU" altLang="ru-RU" smtClean="0"/>
              <a:t>иностранные языки;</a:t>
            </a:r>
          </a:p>
          <a:p>
            <a:pPr marL="2871788">
              <a:lnSpc>
                <a:spcPct val="90000"/>
              </a:lnSpc>
            </a:pPr>
            <a:r>
              <a:rPr lang="ru-RU" altLang="ru-RU" smtClean="0"/>
              <a:t>информатика;</a:t>
            </a:r>
          </a:p>
          <a:p>
            <a:pPr marL="2871788">
              <a:lnSpc>
                <a:spcPct val="90000"/>
              </a:lnSpc>
            </a:pPr>
            <a:r>
              <a:rPr lang="ru-RU" altLang="ru-RU" smtClean="0"/>
              <a:t>обществознание.</a:t>
            </a:r>
          </a:p>
          <a:p>
            <a:pPr marL="2871788">
              <a:lnSpc>
                <a:spcPct val="90000"/>
              </a:lnSpc>
              <a:buFontTx/>
              <a:buNone/>
            </a:pPr>
            <a:endParaRPr lang="ru-RU" altLang="ru-RU" smtClean="0"/>
          </a:p>
        </p:txBody>
      </p:sp>
      <p:pic>
        <p:nvPicPr>
          <p:cNvPr id="30724" name="Picture 4" descr="Копия (2) TEAC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133600"/>
            <a:ext cx="25955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mtClean="0"/>
              <a:t>Отличие от предыдущих лет в том, что планируется полностью исключить тестовую составляющую, экзамены предполагается проводить в форме опроса, как было до 2009 года.... </a:t>
            </a:r>
          </a:p>
          <a:p>
            <a:r>
              <a:rPr lang="ru-RU" altLang="ru-RU" smtClean="0"/>
              <a:t>Так уже есть изменения в КИМах по истории, обществознанию, географии.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Предметы по выбору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8888" y="0"/>
            <a:ext cx="7632700" cy="4525963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sz="1800" b="1" dirty="0" smtClean="0">
                <a:solidFill>
                  <a:srgbClr val="C00000"/>
                </a:solidFill>
              </a:rPr>
              <a:t>Справка об изменениях в КИМ ЕГЭ 2018 г.</a:t>
            </a:r>
          </a:p>
          <a:p>
            <a:pPr>
              <a:defRPr/>
            </a:pPr>
            <a:r>
              <a:rPr lang="ru-RU" sz="1800" dirty="0" smtClean="0"/>
              <a:t>Все изменения в КИМ ЕГЭ не носят принципиального характера. По большинству предметов проводится уточнение формулировок заданий и совершенствование системы оценивания заданий для повышения дифференцирующей способности экзаменационной работы.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6375" y="1484313"/>
          <a:ext cx="7488238" cy="53705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34433"/>
                <a:gridCol w="5453805"/>
              </a:tblGrid>
              <a:tr h="37090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Учебный предмет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8" marB="4572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Изменения в КИМ ЕГЭ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28" marB="45728"/>
                </a:tc>
              </a:tr>
              <a:tr h="118893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Биология</a:t>
                      </a:r>
                    </a:p>
                    <a:p>
                      <a:r>
                        <a:rPr lang="ru-RU" sz="1800" dirty="0" smtClean="0"/>
                        <a:t>География</a:t>
                      </a:r>
                    </a:p>
                    <a:p>
                      <a:r>
                        <a:rPr lang="ru-RU" sz="1800" dirty="0" smtClean="0"/>
                        <a:t>История</a:t>
                      </a:r>
                    </a:p>
                    <a:p>
                      <a:r>
                        <a:rPr lang="ru-RU" sz="1800" dirty="0" smtClean="0"/>
                        <a:t>Математика</a:t>
                      </a:r>
                      <a:endParaRPr lang="ru-RU" sz="1800" dirty="0"/>
                    </a:p>
                  </a:txBody>
                  <a:tcPr marL="91433" marR="91433" marT="45728" marB="4572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Изменений нет</a:t>
                      </a:r>
                      <a:endParaRPr lang="ru-RU" sz="1800" dirty="0"/>
                    </a:p>
                  </a:txBody>
                  <a:tcPr marL="91433" marR="91433" marT="45728" marB="45728"/>
                </a:tc>
              </a:tr>
              <a:tr h="64019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Иностранные языки</a:t>
                      </a:r>
                      <a:endParaRPr lang="ru-RU" sz="1800" dirty="0"/>
                    </a:p>
                  </a:txBody>
                  <a:tcPr marL="91433" marR="91433" marT="45728" marB="45728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Изменений структуры и содержания нет. Уточнены критерии оценивания выполнения заданий 39 и 40</a:t>
                      </a:r>
                      <a:endParaRPr lang="ru-RU" sz="1800" dirty="0"/>
                    </a:p>
                  </a:txBody>
                  <a:tcPr marL="91433" marR="91433" marT="45728" marB="45728"/>
                </a:tc>
              </a:tr>
              <a:tr h="317048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Информатика и ИКТ</a:t>
                      </a:r>
                      <a:endParaRPr lang="ru-RU" sz="1800" dirty="0"/>
                    </a:p>
                  </a:txBody>
                  <a:tcPr marL="91433" marR="91433" marT="45728" marB="45728"/>
                </a:tc>
                <a:tc>
                  <a:txBody>
                    <a:bodyPr/>
                    <a:lstStyle/>
                    <a:p>
                      <a:pPr algn="l"/>
                      <a:endParaRPr lang="ru-RU" sz="2000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1) Изменения структуры КИМ отсутствуют. В задании 25 убрана возможность написания алгоритма на естественном языке в связи с </a:t>
                      </a:r>
                      <a:r>
                        <a:rPr lang="ru-RU" sz="1800" b="0" i="0" u="none" strike="noStrike" baseline="0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невостребованностью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этой возможности участниками экзамена. </a:t>
                      </a:r>
                    </a:p>
                    <a:p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2) Примеры текстов программ и их фрагментов в условиях заданий 8, 11, 19, 20, 21, 24, 25 на языке Си заменены на примеры на языке С++, как значительно более актуальном и распространенном. 	</a:t>
                      </a:r>
                    </a:p>
                    <a:p>
                      <a:endParaRPr lang="ru-RU" sz="1800" dirty="0"/>
                    </a:p>
                  </a:txBody>
                  <a:tcPr marL="91433" marR="91433" marT="45728" marB="45728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87450" y="1700213"/>
          <a:ext cx="7488238" cy="292735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34433"/>
                <a:gridCol w="5453805"/>
              </a:tblGrid>
              <a:tr h="1463675">
                <a:tc>
                  <a:txBody>
                    <a:bodyPr/>
                    <a:lstStyle/>
                    <a:p>
                      <a:pPr algn="l"/>
                      <a:endParaRPr lang="ru-RU" sz="2000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r>
                        <a:rPr lang="ru-RU" sz="2000" b="0" i="0" u="none" strike="noStrike" baseline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baseline="0" smtClean="0">
                          <a:solidFill>
                            <a:schemeClr val="bg1"/>
                          </a:solidFill>
                          <a:latin typeface="Times New Roman"/>
                        </a:rPr>
                        <a:t>Физика </a:t>
                      </a:r>
                      <a:r>
                        <a:rPr lang="ru-RU" sz="1800" b="0" i="0" u="none" strike="noStrike" baseline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	</a:t>
                      </a:r>
                    </a:p>
                  </a:txBody>
                  <a:tcPr marL="91433" marR="91433" marT="45740" marB="45740"/>
                </a:tc>
                <a:tc>
                  <a:txBody>
                    <a:bodyPr/>
                    <a:lstStyle/>
                    <a:p>
                      <a:r>
                        <a:rPr lang="ru-RU" sz="1800" smtClean="0"/>
                        <a:t>1) В часть 1 добавлено одно задание базового уровня (№24), проверяющее элементы астрофизики.</a:t>
                      </a:r>
                    </a:p>
                    <a:p>
                      <a:r>
                        <a:rPr lang="ru-RU" sz="1800" smtClean="0"/>
                        <a:t>2) Максимальный первичный балл за выполнение всей работы увеличен с 50 до 52 баллов.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3" marR="91433" marT="45740" marB="45740"/>
                </a:tc>
              </a:tr>
              <a:tr h="146367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Химия </a:t>
                      </a:r>
                      <a:endParaRPr lang="ru-RU" sz="1800" dirty="0"/>
                    </a:p>
                  </a:txBody>
                  <a:tcPr marL="91433" marR="91433" marT="45740" marB="45740"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Добавлено одно задание (№30) высокого уровня с развернутым ответом. За счет изменения </a:t>
                      </a:r>
                      <a:r>
                        <a:rPr lang="ru-RU" sz="1800" b="0" i="0" u="none" strike="noStrike" baseline="0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балльности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заданий части 1 максимальный первичный балл за выполнение всей работы остался без изменений (60).</a:t>
                      </a:r>
                    </a:p>
                    <a:p>
                      <a:r>
                        <a:rPr lang="ru-RU" sz="1800" b="1" dirty="0" smtClean="0"/>
                        <a:t>Итого стало 35 заданий.</a:t>
                      </a:r>
                      <a:endParaRPr lang="ru-RU" sz="1800" b="1" dirty="0"/>
                    </a:p>
                  </a:txBody>
                  <a:tcPr marL="91433" marR="91433" marT="45740" marB="4574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03350" y="115888"/>
          <a:ext cx="7489825" cy="63103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34864"/>
                <a:gridCol w="5454961"/>
              </a:tblGrid>
              <a:tr h="2560706">
                <a:tc>
                  <a:txBody>
                    <a:bodyPr/>
                    <a:lstStyle/>
                    <a:p>
                      <a:pPr algn="l"/>
                      <a:endParaRPr lang="ru-RU" sz="2000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Литература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	</a:t>
                      </a:r>
                    </a:p>
                  </a:txBody>
                  <a:tcPr marL="91452" marR="91452" marT="45727" marB="45727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1) Уточнены требования к выполнению заданий 9 и 16 (отменено требование обосновать выбор примера для сопоставления).</a:t>
                      </a:r>
                    </a:p>
                    <a:p>
                      <a:r>
                        <a:rPr lang="ru-RU" sz="1800" dirty="0" smtClean="0"/>
                        <a:t>2) Введена четвертая тема сочинения (17.4).</a:t>
                      </a:r>
                    </a:p>
                    <a:p>
                      <a:r>
                        <a:rPr lang="ru-RU" sz="1800" dirty="0" smtClean="0"/>
                        <a:t>3) Полностью переработаны критерии оценивания выполнения заданий с развернутым ответом (8, 9, 15, 16, 17).</a:t>
                      </a:r>
                    </a:p>
                    <a:p>
                      <a:r>
                        <a:rPr lang="ru-RU" sz="1800" dirty="0" smtClean="0"/>
                        <a:t>4) Максимальный балл за всю работу увеличен с 42 до 57 </a:t>
                      </a:r>
                      <a:r>
                        <a:rPr lang="ru-RU" sz="1800" dirty="0" err="1" smtClean="0"/>
                        <a:t>баллов.Изменения</a:t>
                      </a:r>
                      <a:r>
                        <a:rPr lang="ru-RU" sz="1800" dirty="0" smtClean="0"/>
                        <a:t> в КИМ ЕГЭ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52" marR="91452" marT="45727" marB="45727"/>
                </a:tc>
              </a:tr>
              <a:tr h="173762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Обществознание</a:t>
                      </a:r>
                      <a:endParaRPr lang="ru-RU" sz="1800" dirty="0"/>
                    </a:p>
                  </a:txBody>
                  <a:tcPr marL="91452" marR="91452" marT="45727" marB="45727"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1) Переработана система оценивания задания 28. </a:t>
                      </a:r>
                    </a:p>
                    <a:p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2) Детализирована формулировка задания 29 и изменена система его оценивания. </a:t>
                      </a:r>
                    </a:p>
                    <a:p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3) Максимальный первичный балл за выполнение всей работы увеличен с 62 до 64. 	</a:t>
                      </a:r>
                    </a:p>
                    <a:p>
                      <a:endParaRPr lang="ru-RU" sz="1800" dirty="0"/>
                    </a:p>
                  </a:txBody>
                  <a:tcPr marL="91452" marR="91452" marT="45727" marB="45727"/>
                </a:tc>
              </a:tr>
              <a:tr h="201198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Русский язык</a:t>
                      </a:r>
                      <a:endParaRPr lang="ru-RU" sz="1800" dirty="0"/>
                    </a:p>
                  </a:txBody>
                  <a:tcPr marL="91452" marR="91452" marT="45727" marB="45727"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1) В экзаменационную работу включено задание базового уровня (№20), проверяющее знание лексических норм современного русского литературного языка. </a:t>
                      </a:r>
                    </a:p>
                    <a:p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2) Максимальный первичный балл за выполнение всей работы увеличен с 57 до 58. 	</a:t>
                      </a:r>
                    </a:p>
                    <a:p>
                      <a:endParaRPr lang="ru-RU" sz="1800" dirty="0"/>
                    </a:p>
                  </a:txBody>
                  <a:tcPr marL="91452" marR="91452" marT="45727" marB="45727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60350"/>
            <a:ext cx="7777162" cy="1143000"/>
          </a:xfrm>
        </p:spPr>
        <p:txBody>
          <a:bodyPr/>
          <a:lstStyle/>
          <a:p>
            <a:pPr algn="ctr"/>
            <a:r>
              <a:rPr lang="ru-RU" altLang="ru-RU" smtClean="0">
                <a:latin typeface="Arial" charset="0"/>
              </a:rPr>
              <a:t>Минимальный балл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1268413"/>
            <a:ext cx="7632700" cy="5256212"/>
          </a:xfrm>
        </p:spPr>
        <p:txBody>
          <a:bodyPr/>
          <a:lstStyle/>
          <a:p>
            <a:pPr marL="355600" indent="-263525">
              <a:lnSpc>
                <a:spcPct val="80000"/>
              </a:lnSpc>
              <a:buFontTx/>
              <a:buNone/>
            </a:pPr>
            <a:r>
              <a:rPr lang="ru-RU" altLang="ru-RU" sz="2000" b="1" i="1" smtClean="0"/>
              <a:t>Для поступления в вузы:</a:t>
            </a:r>
            <a:r>
              <a:rPr lang="ru-RU" altLang="ru-RU" sz="2000" smtClean="0"/>
              <a:t>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Русский язык – 36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Математика - 27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Информатика - 40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Биология - 36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История - 32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Химия - 36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Иностранные языки - 22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Физика - 36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Обществознание - 42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Литература - 32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География - 37 </a:t>
            </a:r>
          </a:p>
          <a:p>
            <a:pPr marL="355600" indent="-263525">
              <a:lnSpc>
                <a:spcPct val="80000"/>
              </a:lnSpc>
              <a:buFontTx/>
              <a:buNone/>
            </a:pPr>
            <a:r>
              <a:rPr lang="ru-RU" altLang="ru-RU" sz="2000" b="1" i="1" smtClean="0"/>
              <a:t>Для получения аттестата:</a:t>
            </a:r>
            <a:r>
              <a:rPr lang="ru-RU" altLang="ru-RU" sz="2000" smtClean="0"/>
              <a:t>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Русский язык - 24 </a:t>
            </a:r>
          </a:p>
          <a:p>
            <a:pPr marL="355600" indent="-263525">
              <a:lnSpc>
                <a:spcPct val="80000"/>
              </a:lnSpc>
            </a:pPr>
            <a:r>
              <a:rPr lang="ru-RU" altLang="ru-RU" sz="2000" smtClean="0"/>
              <a:t>Математика база - 3(оценка)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Arial" charset="0"/>
              </a:rPr>
              <a:t>Заявление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smtClean="0"/>
              <a:t>Заявление на участие в ЕГЭ</a:t>
            </a:r>
          </a:p>
          <a:p>
            <a:pPr algn="ctr" eaLnBrk="1" hangingPunct="1">
              <a:buFontTx/>
              <a:buNone/>
            </a:pPr>
            <a:r>
              <a:rPr lang="ru-RU" altLang="ru-RU" smtClean="0"/>
              <a:t> с указанием предметов, которые выпускник собирается сдавать, необходимо подать </a:t>
            </a:r>
          </a:p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chemeClr val="accent2"/>
                </a:solidFill>
              </a:rPr>
              <a:t>не позднее 25 января 2018 г.</a:t>
            </a:r>
            <a:endParaRPr lang="ru-RU" altLang="ru-RU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ru-RU" altLang="ru-RU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Для получения аттестата выпускники текущего года сдают </a:t>
            </a:r>
            <a:r>
              <a:rPr lang="ru-RU" altLang="ru-RU" b="1" smtClean="0">
                <a:solidFill>
                  <a:schemeClr val="accent2"/>
                </a:solidFill>
              </a:rPr>
              <a:t>обязательные предметы</a:t>
            </a:r>
            <a:r>
              <a:rPr lang="ru-RU" altLang="ru-RU" smtClean="0"/>
              <a:t> – русский язык и математику. </a:t>
            </a:r>
          </a:p>
          <a:p>
            <a:pPr eaLnBrk="1" hangingPunct="1">
              <a:buFontTx/>
              <a:buNone/>
            </a:pPr>
            <a:endParaRPr lang="ru-RU" altLang="ru-RU" smtClean="0"/>
          </a:p>
          <a:p>
            <a:pPr eaLnBrk="1" hangingPunct="1"/>
            <a:r>
              <a:rPr lang="ru-RU" altLang="ru-RU" smtClean="0"/>
              <a:t>Сдать можно </a:t>
            </a:r>
            <a:r>
              <a:rPr lang="ru-RU" altLang="ru-RU" b="1" smtClean="0">
                <a:solidFill>
                  <a:schemeClr val="accent2"/>
                </a:solidFill>
              </a:rPr>
              <a:t>любое количество предметов</a:t>
            </a:r>
            <a:r>
              <a:rPr lang="ru-RU" altLang="ru-RU" smtClean="0"/>
              <a:t> из списка. </a:t>
            </a:r>
          </a:p>
          <a:p>
            <a:endParaRPr lang="ru-RU" altLang="ru-RU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i="1" smtClean="0"/>
              <a:t>Правила и процедура проведения ЕГЭ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355600"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Участники ЕГЭ в основные сроки получают </a:t>
            </a:r>
            <a:r>
              <a:rPr lang="ru-RU" altLang="ru-RU" smtClean="0">
                <a:solidFill>
                  <a:schemeClr val="accent2"/>
                </a:solidFill>
              </a:rPr>
              <a:t>пропуск</a:t>
            </a:r>
            <a:r>
              <a:rPr lang="ru-RU" altLang="ru-RU" smtClean="0"/>
              <a:t>. В пропуске на ЕГЭ указывается:</a:t>
            </a:r>
          </a:p>
          <a:p>
            <a:pPr marL="0" indent="355600" eaLnBrk="1" hangingPunct="1">
              <a:lnSpc>
                <a:spcPct val="90000"/>
              </a:lnSpc>
            </a:pPr>
            <a:r>
              <a:rPr lang="ru-RU" altLang="ru-RU" smtClean="0"/>
              <a:t>предметы ЕГЭ</a:t>
            </a:r>
          </a:p>
          <a:p>
            <a:pPr marL="0" indent="355600" eaLnBrk="1" hangingPunct="1">
              <a:lnSpc>
                <a:spcPct val="90000"/>
              </a:lnSpc>
            </a:pPr>
            <a:r>
              <a:rPr lang="ru-RU" altLang="ru-RU" smtClean="0"/>
              <a:t>адреса пунктов проведения экзамена (далее – ППЭ)</a:t>
            </a:r>
          </a:p>
          <a:p>
            <a:pPr marL="0" indent="355600" eaLnBrk="1" hangingPunct="1">
              <a:lnSpc>
                <a:spcPct val="90000"/>
              </a:lnSpc>
            </a:pPr>
            <a:r>
              <a:rPr lang="ru-RU" altLang="ru-RU" smtClean="0"/>
              <a:t>даты и время начала экзаменов</a:t>
            </a:r>
          </a:p>
          <a:p>
            <a:pPr marL="0" indent="355600" eaLnBrk="1" hangingPunct="1">
              <a:lnSpc>
                <a:spcPct val="90000"/>
              </a:lnSpc>
            </a:pPr>
            <a:r>
              <a:rPr lang="ru-RU" altLang="ru-RU" smtClean="0"/>
              <a:t>коды образовательного учреждения и ППЭ</a:t>
            </a:r>
          </a:p>
          <a:p>
            <a:pPr marL="0" indent="355600">
              <a:lnSpc>
                <a:spcPct val="90000"/>
              </a:lnSpc>
            </a:pPr>
            <a:endParaRPr lang="ru-RU" altLang="ru-RU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i="1" smtClean="0"/>
              <a:t>Правила и процедура проведения ЕГЭ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smtClean="0"/>
              <a:t>ЕГЭ проводится в специальных пунктах проведения экзамена (ППЭ).</a:t>
            </a:r>
          </a:p>
          <a:p>
            <a:pPr>
              <a:lnSpc>
                <a:spcPct val="80000"/>
              </a:lnSpc>
            </a:pPr>
            <a:endParaRPr lang="ru-RU" altLang="ru-RU" sz="2800" smtClean="0"/>
          </a:p>
          <a:p>
            <a:pPr>
              <a:lnSpc>
                <a:spcPct val="80000"/>
              </a:lnSpc>
            </a:pPr>
            <a:r>
              <a:rPr lang="ru-RU" altLang="ru-RU" sz="2800" smtClean="0"/>
              <a:t>В ППЭ нужно приходить с паспортом или другим документом, удостоверяющим личность </a:t>
            </a:r>
          </a:p>
          <a:p>
            <a:pPr>
              <a:lnSpc>
                <a:spcPct val="80000"/>
              </a:lnSpc>
            </a:pPr>
            <a:endParaRPr lang="ru-RU" altLang="ru-RU" sz="2800" smtClean="0"/>
          </a:p>
          <a:p>
            <a:pPr>
              <a:lnSpc>
                <a:spcPct val="80000"/>
              </a:lnSpc>
            </a:pPr>
            <a:r>
              <a:rPr lang="ru-RU" altLang="ru-RU" sz="2800" smtClean="0"/>
              <a:t>ППЭ выпускников сопровождают уполномоченные представители от образовательного учреждения, в котором они обучаются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6500812"/>
          </a:xfrm>
        </p:spPr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ru-RU" dirty="0" smtClean="0"/>
              <a:t>Единый государственный экзамен (ЕГЭ) — это форма государственной итоговой аттестации  по образовательным программам среднего общего образования(ГИА).</a:t>
            </a:r>
          </a:p>
          <a:p>
            <a:pPr algn="just">
              <a:defRPr/>
            </a:pPr>
            <a:r>
              <a:rPr lang="ru-RU" dirty="0" smtClean="0"/>
              <a:t>При проведении ЕГЭ используются контрольные измерительные материалы (</a:t>
            </a:r>
            <a:r>
              <a:rPr lang="ru-RU" dirty="0" smtClean="0">
                <a:hlinkClick r:id="rId2"/>
              </a:rPr>
              <a:t>КИМ</a:t>
            </a:r>
            <a:r>
              <a:rPr lang="ru-RU" dirty="0" smtClean="0"/>
              <a:t>), представляющие собой комплексы заданий стандартизированной формы, а также специальные </a:t>
            </a:r>
            <a:r>
              <a:rPr lang="ru-RU" dirty="0" smtClean="0">
                <a:hlinkClick r:id="rId3"/>
              </a:rPr>
              <a:t>бланки</a:t>
            </a:r>
            <a:r>
              <a:rPr lang="ru-RU" dirty="0" smtClean="0"/>
              <a:t> для оформления ответов на задания.</a:t>
            </a:r>
          </a:p>
          <a:p>
            <a:pPr algn="just">
              <a:defRPr/>
            </a:pPr>
            <a:r>
              <a:rPr lang="ru-RU" dirty="0" smtClean="0"/>
              <a:t>ЕГЭ проводится письменно на русском языке (за исключением ЕГЭ по иностранным языкам). </a:t>
            </a:r>
          </a:p>
          <a:p>
            <a:pPr algn="just">
              <a:defRPr/>
            </a:pPr>
            <a:r>
              <a:rPr lang="ru-RU" dirty="0" smtClean="0"/>
              <a:t>Для проведения ЕГЭ составляется </a:t>
            </a:r>
            <a:r>
              <a:rPr lang="ru-RU" dirty="0" smtClean="0">
                <a:hlinkClick r:id="rId4"/>
              </a:rPr>
              <a:t>единое расписание</a:t>
            </a:r>
            <a:r>
              <a:rPr lang="ru-RU" dirty="0" smtClean="0"/>
              <a:t>.</a:t>
            </a:r>
          </a:p>
          <a:p>
            <a:pPr algn="just">
              <a:defRPr/>
            </a:pPr>
            <a:r>
              <a:rPr lang="ru-RU" dirty="0" smtClean="0"/>
              <a:t>На территории Российской Федерации ЕГЭ организуется и проводится </a:t>
            </a:r>
            <a:r>
              <a:rPr lang="ru-RU" dirty="0" smtClean="0">
                <a:hlinkClick r:id="rId5"/>
              </a:rPr>
              <a:t>Федеральной службой по надзору в сфере образования и науки (</a:t>
            </a:r>
            <a:r>
              <a:rPr lang="ru-RU" dirty="0" err="1" smtClean="0">
                <a:hlinkClick r:id="rId5"/>
              </a:rPr>
              <a:t>Рособрнадзором</a:t>
            </a:r>
            <a:r>
              <a:rPr lang="ru-RU" dirty="0" smtClean="0">
                <a:hlinkClick r:id="rId5"/>
              </a:rPr>
              <a:t>)</a:t>
            </a:r>
            <a:r>
              <a:rPr lang="ru-RU" dirty="0" smtClean="0"/>
              <a:t> совместно с органами исполнительной власти субъектов Российской Федерации. </a:t>
            </a:r>
          </a:p>
          <a:p>
            <a:pPr>
              <a:buFontTx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260350"/>
            <a:ext cx="7129462" cy="1143000"/>
          </a:xfrm>
        </p:spPr>
        <p:txBody>
          <a:bodyPr/>
          <a:lstStyle/>
          <a:p>
            <a:r>
              <a:rPr lang="ru-RU" altLang="ru-RU" sz="4000" i="1" smtClean="0"/>
              <a:t>Правила и процедура проведения ЕГЭ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600200"/>
            <a:ext cx="8137525" cy="4525963"/>
          </a:xfrm>
        </p:spPr>
        <p:txBody>
          <a:bodyPr/>
          <a:lstStyle/>
          <a:p>
            <a:pPr marL="711200" eaLnBrk="1" hangingPunct="1">
              <a:lnSpc>
                <a:spcPct val="80000"/>
              </a:lnSpc>
            </a:pPr>
            <a:r>
              <a:rPr lang="ru-RU" altLang="ru-RU" sz="2800" smtClean="0"/>
              <a:t>ЕГЭ начинается в 10:00 по местному времени</a:t>
            </a:r>
          </a:p>
          <a:p>
            <a:pPr marL="711200" eaLnBrk="1" hangingPunct="1">
              <a:lnSpc>
                <a:spcPct val="80000"/>
              </a:lnSpc>
              <a:buFontTx/>
              <a:buNone/>
            </a:pPr>
            <a:endParaRPr lang="ru-RU" altLang="ru-RU" sz="1200" smtClean="0"/>
          </a:p>
          <a:p>
            <a:pPr marL="711200" eaLnBrk="1" hangingPunct="1">
              <a:lnSpc>
                <a:spcPct val="80000"/>
              </a:lnSpc>
            </a:pPr>
            <a:r>
              <a:rPr lang="ru-RU" altLang="ru-RU" sz="2800" smtClean="0"/>
              <a:t>Время начала и окончания экзамена фиксируется на доске.</a:t>
            </a:r>
          </a:p>
          <a:p>
            <a:pPr marL="711200" eaLnBrk="1" hangingPunct="1">
              <a:lnSpc>
                <a:spcPct val="80000"/>
              </a:lnSpc>
              <a:buFontTx/>
              <a:buNone/>
            </a:pPr>
            <a:endParaRPr lang="ru-RU" altLang="ru-RU" sz="1000" smtClean="0"/>
          </a:p>
          <a:p>
            <a:pPr marL="711200"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/>
              <a:t>Разрешается пользоваться на ЕГЭ</a:t>
            </a:r>
          </a:p>
          <a:p>
            <a:pPr marL="7112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800" smtClean="0">
                <a:solidFill>
                  <a:schemeClr val="accent2"/>
                </a:solidFill>
              </a:rPr>
              <a:t>по математике</a:t>
            </a:r>
            <a:r>
              <a:rPr lang="ru-RU" altLang="ru-RU" sz="2800" smtClean="0"/>
              <a:t> – линейкой </a:t>
            </a:r>
          </a:p>
          <a:p>
            <a:pPr marL="7112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800" smtClean="0">
                <a:solidFill>
                  <a:schemeClr val="accent2"/>
                </a:solidFill>
              </a:rPr>
              <a:t>по физике</a:t>
            </a:r>
            <a:r>
              <a:rPr lang="ru-RU" altLang="ru-RU" sz="2800" smtClean="0"/>
              <a:t> – линейкой и непрограммируемым калькулятором </a:t>
            </a:r>
          </a:p>
          <a:p>
            <a:pPr marL="7112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800" smtClean="0">
                <a:solidFill>
                  <a:schemeClr val="accent2"/>
                </a:solidFill>
              </a:rPr>
              <a:t>по химии</a:t>
            </a:r>
            <a:r>
              <a:rPr lang="ru-RU" altLang="ru-RU" sz="2800" smtClean="0"/>
              <a:t> – непрограммируемым калькулятором </a:t>
            </a:r>
          </a:p>
          <a:p>
            <a:pPr marL="7112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800" smtClean="0">
                <a:solidFill>
                  <a:schemeClr val="accent2"/>
                </a:solidFill>
              </a:rPr>
              <a:t>по географии</a:t>
            </a:r>
            <a:r>
              <a:rPr lang="ru-RU" altLang="ru-RU" sz="2800" smtClean="0"/>
              <a:t> – линейкой, транспортиром, непрограммируемым калькулятором </a:t>
            </a:r>
          </a:p>
          <a:p>
            <a:pPr marL="711200">
              <a:lnSpc>
                <a:spcPct val="80000"/>
              </a:lnSpc>
            </a:pPr>
            <a:endParaRPr lang="ru-RU" altLang="ru-RU" sz="280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i="1" smtClean="0"/>
              <a:t>Правила и процедура проведения ЕГЭ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600200"/>
            <a:ext cx="8208963" cy="4525963"/>
          </a:xfrm>
        </p:spPr>
        <p:txBody>
          <a:bodyPr/>
          <a:lstStyle/>
          <a:p>
            <a:pPr marL="628650" indent="-273050" eaLnBrk="1" hangingPunct="1">
              <a:lnSpc>
                <a:spcPct val="80000"/>
              </a:lnSpc>
              <a:buFontTx/>
              <a:buNone/>
            </a:pPr>
            <a:r>
              <a:rPr lang="ru-RU" altLang="ru-RU" sz="2800" smtClean="0"/>
              <a:t>Использовать на экзамене </a:t>
            </a:r>
            <a:r>
              <a:rPr lang="ru-RU" altLang="ru-RU" sz="2800" b="1" smtClean="0">
                <a:solidFill>
                  <a:schemeClr val="accent2"/>
                </a:solidFill>
              </a:rPr>
              <a:t>запрещено</a:t>
            </a:r>
            <a:r>
              <a:rPr lang="ru-RU" altLang="ru-RU" sz="2800" smtClean="0">
                <a:solidFill>
                  <a:schemeClr val="accent2"/>
                </a:solidFill>
              </a:rPr>
              <a:t>:</a:t>
            </a:r>
          </a:p>
          <a:p>
            <a:pPr marL="628650" indent="-273050" eaLnBrk="1" hangingPunct="1">
              <a:lnSpc>
                <a:spcPct val="80000"/>
              </a:lnSpc>
              <a:buFontTx/>
              <a:buNone/>
            </a:pPr>
            <a:endParaRPr lang="ru-RU" altLang="ru-RU" sz="1200" smtClean="0">
              <a:solidFill>
                <a:schemeClr val="accent2"/>
              </a:solidFill>
            </a:endParaRPr>
          </a:p>
          <a:p>
            <a:pPr marL="628650" indent="-273050"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>
                <a:solidFill>
                  <a:schemeClr val="accent2"/>
                </a:solidFill>
              </a:rPr>
              <a:t>мобильные телефоны</a:t>
            </a:r>
            <a:r>
              <a:rPr lang="ru-RU" altLang="ru-RU" sz="2800" smtClean="0"/>
              <a:t> или иные средства связи</a:t>
            </a:r>
          </a:p>
          <a:p>
            <a:pPr marL="628650" indent="-273050" eaLnBrk="1" hangingPunct="1">
              <a:lnSpc>
                <a:spcPct val="80000"/>
              </a:lnSpc>
              <a:buFontTx/>
              <a:buNone/>
            </a:pPr>
            <a:r>
              <a:rPr lang="ru-RU" altLang="ru-RU" sz="2800" smtClean="0"/>
              <a:t>любые электронно-вычислительные устройства и справочные материалы и устройства</a:t>
            </a:r>
          </a:p>
          <a:p>
            <a:pPr marL="628650" indent="-273050" eaLnBrk="1" hangingPunct="1">
              <a:lnSpc>
                <a:spcPct val="80000"/>
              </a:lnSpc>
              <a:buFontTx/>
              <a:buNone/>
            </a:pPr>
            <a:endParaRPr lang="ru-RU" altLang="ru-RU" sz="1200" smtClean="0"/>
          </a:p>
          <a:p>
            <a:pPr marL="628650" indent="-273050" eaLnBrk="1" hangingPunct="1">
              <a:lnSpc>
                <a:spcPct val="80000"/>
              </a:lnSpc>
              <a:buFontTx/>
              <a:buNone/>
            </a:pPr>
            <a:r>
              <a:rPr lang="ru-RU" altLang="ru-RU" sz="2800" smtClean="0"/>
              <a:t>Также запрещаются:</a:t>
            </a:r>
          </a:p>
          <a:p>
            <a:pPr marL="628650" indent="-27305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 smtClean="0"/>
              <a:t>	разговоры</a:t>
            </a:r>
          </a:p>
          <a:p>
            <a:pPr marL="628650" indent="-27305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 smtClean="0"/>
              <a:t>	вставания с мест</a:t>
            </a:r>
          </a:p>
          <a:p>
            <a:pPr marL="628650" indent="-27305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 smtClean="0"/>
              <a:t>	пересаживания</a:t>
            </a:r>
          </a:p>
          <a:p>
            <a:pPr marL="628650" indent="-27305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 smtClean="0"/>
              <a:t>	обмен любыми материалами и предметами</a:t>
            </a:r>
          </a:p>
          <a:p>
            <a:pPr marL="628650" indent="-273050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 smtClean="0"/>
              <a:t>	хождение по ППЭ во время экзамена без сопровождения</a:t>
            </a:r>
          </a:p>
          <a:p>
            <a:pPr marL="628650" indent="-273050">
              <a:lnSpc>
                <a:spcPct val="80000"/>
              </a:lnSpc>
              <a:buFont typeface="Wingdings" pitchFamily="2" charset="2"/>
              <a:buChar char="ü"/>
            </a:pPr>
            <a:endParaRPr lang="ru-RU" altLang="ru-RU" sz="280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i="1" smtClean="0"/>
              <a:t>Результаты ЕГЭ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Выполненная экзаменационная работа оценивается в первичных баллах.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Количество первичных баллов за выполнение каждого задания можно узнать в спецификации КИМ по предмету.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>
                <a:latin typeface="Arial" charset="0"/>
              </a:rPr>
              <a:t>П</a:t>
            </a:r>
            <a:r>
              <a:rPr lang="ru-RU" altLang="ru-RU" sz="2000" b="1" smtClean="0"/>
              <a:t>ервичные баллы переводятся в тестовые</a:t>
            </a:r>
            <a:r>
              <a:rPr lang="ru-RU" altLang="ru-RU" sz="2000" smtClean="0"/>
              <a:t>, которые и устанавливают итоговый результат ЕГЭ по 100-балльной шкале.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Ознакомление участников ЕГЭ с полученными ими результатами ЕГЭ по общеобразовательному предмету осуществляется не позднее 3-х рабочих дней со дня их утверждения ГЭК.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Результаты ЕГЭ каждого участника заносятся в федеральную информационную систему.</a:t>
            </a:r>
          </a:p>
          <a:p>
            <a:pPr>
              <a:lnSpc>
                <a:spcPct val="80000"/>
              </a:lnSpc>
            </a:pPr>
            <a:endParaRPr lang="ru-RU" altLang="ru-RU" sz="200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mtClean="0"/>
              <a:t>Если выпускник текущего года получает результат ниже минимального количества баллов </a:t>
            </a:r>
            <a:r>
              <a:rPr lang="ru-RU" altLang="ru-RU" smtClean="0">
                <a:solidFill>
                  <a:schemeClr val="accent2"/>
                </a:solidFill>
              </a:rPr>
              <a:t>по одному из обязательных предметов</a:t>
            </a:r>
            <a:r>
              <a:rPr lang="ru-RU" altLang="ru-RU" smtClean="0"/>
              <a:t> (русский язык или математика), то он может пересдать этот экзамен в этом же году в резервные дни. </a:t>
            </a:r>
          </a:p>
          <a:p>
            <a:endParaRPr lang="ru-RU" altLang="ru-RU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7143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РЕЗУЛЬТАТЫ ЕГЭ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defRPr/>
            </a:pPr>
            <a:r>
              <a:rPr lang="ru-RU" dirty="0" smtClean="0"/>
              <a:t>При проведении ЕГЭ используется </a:t>
            </a:r>
            <a:r>
              <a:rPr lang="ru-RU" dirty="0" err="1" smtClean="0"/>
              <a:t>стобалльная</a:t>
            </a:r>
            <a:r>
              <a:rPr lang="ru-RU" dirty="0" smtClean="0"/>
              <a:t> система оценки.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 каждому предмету ЕГЭ установлено </a:t>
            </a:r>
            <a:r>
              <a:rPr lang="ru-RU" dirty="0" smtClean="0">
                <a:hlinkClick r:id="rId2"/>
              </a:rPr>
              <a:t>минимальное количество баллов</a:t>
            </a:r>
            <a:r>
              <a:rPr lang="ru-RU" dirty="0" smtClean="0"/>
              <a:t>, преодоление которого подтверждает освоение основных общеобразовательных программ.</a:t>
            </a:r>
          </a:p>
          <a:p>
            <a:pPr algn="just">
              <a:defRPr/>
            </a:pPr>
            <a:r>
              <a:rPr lang="ru-RU" dirty="0" smtClean="0"/>
              <a:t>После проверки работ на региональном и федеральном уровнях (</a:t>
            </a:r>
            <a:r>
              <a:rPr lang="ru-RU" dirty="0" smtClean="0">
                <a:hlinkClick r:id="rId3"/>
              </a:rPr>
              <a:t>ГЭК</a:t>
            </a:r>
            <a:r>
              <a:rPr lang="ru-RU" dirty="0" smtClean="0"/>
              <a:t>) на своем заседании рассматривает результаты ЕГЭ по каждому общеобразовательному предмету и принимает решение об их утверждении или аннулировании. Утверждение результатов ЕГЭ осуществляется в течение 1-го рабочего дня с момента получения результатов централизованной проверки экзаменационных работ участников ЕГЭ. 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981075"/>
            <a:ext cx="7632700" cy="4525963"/>
          </a:xfrm>
        </p:spPr>
        <p:txBody>
          <a:bodyPr/>
          <a:lstStyle/>
          <a:p>
            <a:pPr indent="12700">
              <a:buFontTx/>
              <a:buNone/>
            </a:pPr>
            <a:r>
              <a:rPr lang="ru-RU" altLang="ru-RU" smtClean="0"/>
              <a:t>Результатами, которые выпускник получит на ЕГЭ, можно будет воспользоваться в течении четырех лет. При поступлении абитуриенту могут быть добавлены дополнительные 10 баллов за отличный аттестат, особые достижения в учебе (научные конкурсы, олимпиады и т.д.), а также за высокие достижения в области спорта.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1052513"/>
            <a:ext cx="7632700" cy="4525962"/>
          </a:xfrm>
        </p:spPr>
        <p:txBody>
          <a:bodyPr/>
          <a:lstStyle/>
          <a:p>
            <a:pPr indent="12700">
              <a:buFontTx/>
              <a:buNone/>
            </a:pPr>
            <a:r>
              <a:rPr lang="ru-RU" altLang="ru-RU" smtClean="0"/>
              <a:t>В случае неудовлетворительного результата ЕГЭ, учащийся имеет право пересдать экзамен на следующий год. Даже в случае преодоления порогового балла, выпускник может воспользоваться возможностью повысить свою оценку, чтобы набрать необходимый балл для поступления в выбранный ВУЗ.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2988" y="714375"/>
            <a:ext cx="7643812" cy="5411788"/>
          </a:xfrm>
        </p:spPr>
        <p:txBody>
          <a:bodyPr>
            <a:normAutofit fontScale="70000" lnSpcReduction="20000"/>
          </a:bodyPr>
          <a:lstStyle/>
          <a:p>
            <a:pPr algn="just">
              <a:defRPr/>
            </a:pPr>
            <a:r>
              <a:rPr lang="ru-RU" dirty="0" smtClean="0"/>
              <a:t>Результаты ЕГЭ каждого участника заносятся в федеральную информационную систему, бумажных свидетельств о результатах ЕГЭ не предусмотрено.</a:t>
            </a:r>
          </a:p>
          <a:p>
            <a:pPr algn="just">
              <a:defRPr/>
            </a:pPr>
            <a:r>
              <a:rPr lang="ru-RU" dirty="0" smtClean="0"/>
              <a:t>Срок действия результатов -  4 года, следующих за годом получения этих результатов.</a:t>
            </a:r>
          </a:p>
          <a:p>
            <a:pPr algn="just">
              <a:buFontTx/>
              <a:buNone/>
              <a:defRPr/>
            </a:pPr>
            <a:r>
              <a:rPr lang="ru-RU" b="1" dirty="0" smtClean="0"/>
              <a:t> НЕУДОВЛЕТВОРИТЕЛЬНЫЙ РЕЗУЛЬТАТ</a:t>
            </a:r>
            <a:endParaRPr lang="ru-RU" dirty="0" smtClean="0"/>
          </a:p>
          <a:p>
            <a:pPr algn="just">
              <a:defRPr/>
            </a:pPr>
            <a:r>
              <a:rPr lang="ru-RU" dirty="0" smtClean="0"/>
              <a:t>Если участник ЕГЭ получит результат ниже установленного минимального количества баллов по одному из обязательных учебных предметов, он имеет право на повторную сдачу в дополнительные сроки, предусмотренные единым расписанием.</a:t>
            </a:r>
          </a:p>
          <a:p>
            <a:pPr algn="just">
              <a:defRPr/>
            </a:pPr>
            <a:r>
              <a:rPr lang="ru-RU" dirty="0" smtClean="0"/>
              <a:t>В случае если участник ЕГЭ не получает минимального количества баллов ЕГЭ по выборным предметам, пересдача ЕГЭ для таких участников ЕГЭ предусмотрена только через год.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260350"/>
            <a:ext cx="7129462" cy="1143000"/>
          </a:xfrm>
        </p:spPr>
        <p:txBody>
          <a:bodyPr/>
          <a:lstStyle/>
          <a:p>
            <a:r>
              <a:rPr lang="ru-RU" altLang="ru-RU" i="1" smtClean="0"/>
              <a:t>Апелляция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Апелляция – это письменное заявление участника ЕГЭ либо о нарушении установленного порядка проведения ЕГЭ, либо о несогласии с результатами ЕГЭ.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Апелляция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Апелляция </a:t>
            </a:r>
            <a:r>
              <a:rPr lang="ru-RU" altLang="ru-RU" sz="2800" smtClean="0">
                <a:solidFill>
                  <a:schemeClr val="accent2"/>
                </a:solidFill>
              </a:rPr>
              <a:t>о нарушении установленного порядка</a:t>
            </a:r>
            <a:r>
              <a:rPr lang="ru-RU" altLang="ru-RU" sz="2800" smtClean="0"/>
              <a:t> проведения ЕГЭ подается в день экзамена после сдачи бланков ЕГЭ не выходя из ППЭ. (результаты ЕГЭ аннулируются)</a:t>
            </a:r>
          </a:p>
          <a:p>
            <a:pPr eaLnBrk="1" hangingPunct="1">
              <a:lnSpc>
                <a:spcPct val="90000"/>
              </a:lnSpc>
            </a:pPr>
            <a:endParaRPr lang="ru-RU" altLang="ru-RU" sz="28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Апелляция </a:t>
            </a:r>
            <a:r>
              <a:rPr lang="ru-RU" altLang="ru-RU" sz="2800" smtClean="0">
                <a:solidFill>
                  <a:schemeClr val="accent2"/>
                </a:solidFill>
              </a:rPr>
              <a:t>о несогласии с результатами</a:t>
            </a:r>
            <a:r>
              <a:rPr lang="ru-RU" altLang="ru-RU" sz="2800" smtClean="0"/>
              <a:t> ЕГЭ подается в течение 2 рабочих дней после официального объявления индивидуальных результатов экзамена и ознакомления с ними участника ЕГЭ.</a:t>
            </a:r>
          </a:p>
          <a:p>
            <a:pPr>
              <a:lnSpc>
                <a:spcPct val="90000"/>
              </a:lnSpc>
            </a:pPr>
            <a:endParaRPr lang="ru-RU" altLang="ru-RU" sz="28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ege.edu.ru/common/upload/img/b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2113"/>
            <a:ext cx="3114675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4675" y="503238"/>
            <a:ext cx="2973388" cy="421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8375" y="411163"/>
            <a:ext cx="309562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i="1" smtClean="0"/>
              <a:t>Результаты  рассмотрения апелляции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800" smtClean="0"/>
              <a:t>По результатам рассмотрения апелляции количество выставленных баллов может быть изменено как в сторону </a:t>
            </a:r>
            <a:r>
              <a:rPr lang="ru-RU" altLang="ru-RU" sz="2800" smtClean="0">
                <a:solidFill>
                  <a:schemeClr val="accent2"/>
                </a:solidFill>
              </a:rPr>
              <a:t>увеличения, так и в сторону уменьшения.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80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800" smtClean="0"/>
              <a:t>Экзаменационная работа </a:t>
            </a:r>
            <a:r>
              <a:rPr lang="ru-RU" altLang="ru-RU" sz="2800" smtClean="0">
                <a:solidFill>
                  <a:schemeClr val="accent2"/>
                </a:solidFill>
              </a:rPr>
              <a:t>перепроверяется полностью</a:t>
            </a:r>
            <a:r>
              <a:rPr lang="ru-RU" altLang="ru-RU" sz="2800" smtClean="0"/>
              <a:t>, а не отдельная ее часть. </a:t>
            </a:r>
          </a:p>
          <a:p>
            <a:pPr eaLnBrk="1" hangingPunct="1">
              <a:lnSpc>
                <a:spcPct val="80000"/>
              </a:lnSpc>
            </a:pPr>
            <a:endParaRPr lang="ru-RU" altLang="ru-RU" sz="28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800" smtClean="0"/>
              <a:t>Черновики, использованные на экзамене, в качестве материалов апелляции </a:t>
            </a:r>
            <a:r>
              <a:rPr lang="ru-RU" altLang="ru-RU" sz="2800" smtClean="0">
                <a:solidFill>
                  <a:schemeClr val="accent2"/>
                </a:solidFill>
              </a:rPr>
              <a:t>не рассматриваются.</a:t>
            </a:r>
          </a:p>
          <a:p>
            <a:pPr>
              <a:lnSpc>
                <a:spcPct val="80000"/>
              </a:lnSpc>
            </a:pPr>
            <a:endParaRPr lang="ru-RU" altLang="ru-RU" sz="280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с диска С\Документы\Фото\ФОТОГРАФИИ РАЗНЫЕ ВСЕ\Школьный альбом 11 класса!\image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63" y="219075"/>
            <a:ext cx="8072437" cy="631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shTopImg" descr="14614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1052513"/>
            <a:ext cx="7388225" cy="54006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ctrTitle"/>
          </p:nvPr>
        </p:nvSpPr>
        <p:spPr>
          <a:xfrm>
            <a:off x="755650" y="836613"/>
            <a:ext cx="7543800" cy="1524000"/>
          </a:xfrm>
        </p:spPr>
        <p:txBody>
          <a:bodyPr/>
          <a:lstStyle/>
          <a:p>
            <a:pPr algn="ctr"/>
            <a:r>
              <a:rPr lang="ru-RU" smtClean="0"/>
              <a:t>ГИА 9 - 2018</a:t>
            </a:r>
          </a:p>
        </p:txBody>
      </p:sp>
      <p:sp>
        <p:nvSpPr>
          <p:cNvPr id="36867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FF0000"/>
                </a:solidFill>
              </a:rPr>
              <a:t>Что нужно знать родителям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/>
              <a:t>ЧТО ТАКОЕ ГИА (ОГЭ)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ChangeArrowheads="1"/>
          </p:cNvSpPr>
          <p:nvPr>
            <p:ph idx="1"/>
          </p:nvPr>
        </p:nvSpPr>
        <p:spPr>
          <a:xfrm>
            <a:off x="357188" y="1214438"/>
            <a:ext cx="8572500" cy="4894262"/>
          </a:xfrm>
        </p:spPr>
        <p:txBody>
          <a:bodyPr anchor="ctr">
            <a:spAutoFit/>
          </a:bodyPr>
          <a:lstStyle/>
          <a:p>
            <a:pPr marL="0" indent="539750" algn="just"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Освоение образовательных программ основного общего образования завершается обязательной государственной итоговой аттестацией  по русскому языку, математике и 2 предметам по выбору учащегося.</a:t>
            </a:r>
          </a:p>
          <a:p>
            <a:pPr marL="0" indent="539750" algn="just"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Государственная итоговая аттестация  — это основной обязательный вид 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Экзамен"/>
              </a:rPr>
              <a:t>экзамена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в 9 классе. Служит для контроля знаний, полученных учащимися за 9 лет, а также для приёма в учреждения среднего профессионального образования (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Колледж"/>
              </a:rPr>
              <a:t>колледжи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 tooltip="Техникум"/>
              </a:rPr>
              <a:t>техникумы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539750" algn="just"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ОГЭ оценивается на 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tooltip="Федеративное устройство России"/>
              </a:rPr>
              <a:t>региональном уровне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После экзаменов ученикам выдают 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 tooltip="Аттестат"/>
              </a:rPr>
              <a:t>аттестаты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о получении основного общего образования. Учащиеся, окончившие 9 класс с отличием, получают аттестаты особого образца.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3"/>
          <p:cNvSpPr>
            <a:spLocks noGrp="1"/>
          </p:cNvSpPr>
          <p:nvPr>
            <p:ph type="title"/>
          </p:nvPr>
        </p:nvSpPr>
        <p:spPr>
          <a:xfrm>
            <a:off x="642938" y="714375"/>
            <a:ext cx="8229600" cy="1069975"/>
          </a:xfrm>
        </p:spPr>
        <p:txBody>
          <a:bodyPr/>
          <a:lstStyle/>
          <a:p>
            <a:r>
              <a:rPr lang="ru-RU" smtClean="0"/>
              <a:t>ФОРМЫ ПРОВЕДЕНИЯ ГИА</a:t>
            </a:r>
          </a:p>
        </p:txBody>
      </p:sp>
      <p:sp>
        <p:nvSpPr>
          <p:cNvPr id="39939" name="Содержимое 2"/>
          <p:cNvSpPr>
            <a:spLocks noGrp="1"/>
          </p:cNvSpPr>
          <p:nvPr>
            <p:ph idx="4294967295"/>
          </p:nvPr>
        </p:nvSpPr>
        <p:spPr>
          <a:xfrm>
            <a:off x="914400" y="1785938"/>
            <a:ext cx="8229600" cy="4324350"/>
          </a:xfrm>
        </p:spPr>
        <p:txBody>
          <a:bodyPr/>
          <a:lstStyle/>
          <a:p>
            <a:pPr marL="0" indent="539750" algn="just"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539750" algn="l"/>
              </a:tabLst>
            </a:pP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ОГЭ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– это форма государственной итоговой аттестации по образовательным программам основного общего образования. При проведении ОГЭ используются контрольные измерительные материалы стандартизированной формы.</a:t>
            </a:r>
          </a:p>
          <a:p>
            <a:pPr marL="0" indent="539750" algn="just"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539750" algn="l"/>
              </a:tabLst>
            </a:pP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ГВЭ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– форма ГИА в виде письменных и устных экзаменов с использованием текстов, тем, заданий, билетов.</a:t>
            </a:r>
          </a:p>
          <a:p>
            <a:pPr marL="0" indent="539750">
              <a:lnSpc>
                <a:spcPct val="90000"/>
              </a:lnSpc>
              <a:buFontTx/>
              <a:buNone/>
              <a:tabLst>
                <a:tab pos="539750" algn="l"/>
              </a:tabLst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557338"/>
            <a:ext cx="7772400" cy="1362075"/>
          </a:xfrm>
        </p:spPr>
        <p:txBody>
          <a:bodyPr/>
          <a:lstStyle/>
          <a:p>
            <a:pPr algn="ctr">
              <a:defRPr/>
            </a:pPr>
            <a:r>
              <a:rPr lang="ru-RU" i="1" dirty="0" smtClean="0"/>
              <a:t>ЧТО СДАЕМ?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Содержимое 2"/>
          <p:cNvSpPr>
            <a:spLocks noGrp="1"/>
          </p:cNvSpPr>
          <p:nvPr>
            <p:ph idx="1"/>
          </p:nvPr>
        </p:nvSpPr>
        <p:spPr>
          <a:xfrm>
            <a:off x="428625" y="571500"/>
            <a:ext cx="8358188" cy="5929313"/>
          </a:xfrm>
        </p:spPr>
        <p:txBody>
          <a:bodyPr/>
          <a:lstStyle/>
          <a:p>
            <a:pPr marL="0" indent="539750" algn="just">
              <a:spcBef>
                <a:spcPct val="0"/>
              </a:spcBef>
              <a:buFontTx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2015 году обязательными экзаменами в форме ГИА являлись только русский язык и математика.</a:t>
            </a:r>
          </a:p>
          <a:p>
            <a:pPr marL="0" indent="539750" algn="just">
              <a:spcBef>
                <a:spcPct val="0"/>
              </a:spcBef>
              <a:buFontTx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2016 года, кроме русского языка и математики, школьников обязали сдавать ещё два экзамена по выбору.</a:t>
            </a:r>
          </a:p>
          <a:p>
            <a:pPr marL="0" indent="539750" algn="just">
              <a:spcBef>
                <a:spcPct val="0"/>
              </a:spcBef>
              <a:buFontTx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Соответствующее нововведение зафиксировано в приказа Минобрнауки. 1. Пункт 4 изложить в следующей редакции: «ГИА включает в себя обязательные экзамены по русскому языку и математике, а также экзамены по двум учебным предметам по выбору обучающегося из числа учебных предметов: </a:t>
            </a:r>
          </a:p>
          <a:p>
            <a:pPr marL="0" indent="539750" algn="just">
              <a:spcBef>
                <a:spcPct val="0"/>
              </a:spcBef>
            </a:pPr>
            <a:r>
              <a:rPr lang="ru-RU" sz="200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физика</a:t>
            </a:r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9750" algn="just">
              <a:spcBef>
                <a:spcPct val="0"/>
              </a:spcBef>
            </a:pPr>
            <a:r>
              <a:rPr lang="ru-RU" sz="200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химия</a:t>
            </a:r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9750" algn="just">
              <a:spcBef>
                <a:spcPct val="0"/>
              </a:spcBef>
            </a:pPr>
            <a:r>
              <a:rPr lang="ru-RU" sz="200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биология</a:t>
            </a:r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9750" algn="just">
              <a:spcBef>
                <a:spcPct val="0"/>
              </a:spcBef>
            </a:pPr>
            <a:r>
              <a:rPr lang="ru-RU" sz="200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литература </a:t>
            </a:r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9750" algn="just">
              <a:spcBef>
                <a:spcPct val="0"/>
              </a:spcBef>
            </a:pPr>
            <a:r>
              <a:rPr lang="ru-RU" sz="200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география</a:t>
            </a:r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9750" algn="just">
              <a:spcBef>
                <a:spcPct val="0"/>
              </a:spcBef>
            </a:pPr>
            <a:r>
              <a:rPr lang="ru-RU" sz="200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история</a:t>
            </a:r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9750" algn="just">
              <a:spcBef>
                <a:spcPct val="0"/>
              </a:spcBef>
            </a:pPr>
            <a:r>
              <a:rPr lang="ru-RU" sz="200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обществознание</a:t>
            </a:r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9750" algn="just">
              <a:spcBef>
                <a:spcPct val="0"/>
              </a:spcBef>
            </a:pPr>
            <a:r>
              <a:rPr lang="ru-RU" sz="200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иностранные языки (английский, французский, немецкий и испанский языки)</a:t>
            </a:r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9750" algn="just">
              <a:spcBef>
                <a:spcPct val="0"/>
              </a:spcBef>
            </a:pPr>
            <a:r>
              <a:rPr lang="ru-RU" sz="200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информатика и информационно-коммуникационные технологии (ИКТ) </a:t>
            </a:r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550" y="1285875"/>
            <a:ext cx="7686675" cy="4324350"/>
          </a:xfrm>
        </p:spPr>
        <p:txBody>
          <a:bodyPr>
            <a:normAutofit fontScale="85000" lnSpcReduction="10000"/>
          </a:bodyPr>
          <a:lstStyle/>
          <a:p>
            <a:pPr marL="3175" indent="11113" algn="just">
              <a:buFontTx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замминистра образования и науки России Наталья Третьяк заявляла, что в министерстве недовольны тем, что среди школьников намечается тенденция: сдавать только то, что обязательно, а от предметов по выбору отказываться вовсе. Наталья Третьяк сообщила, что вслед за ЕГЭ министерство намерено реформировать ОГЭ, поэтапно увеличив число обязательных экзаменов в девятых классах: с 2016 года сделать вместо двух – четыре, с 2018 – пять, а с 2020 – шесть.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5911850"/>
          </a:xfrm>
        </p:spPr>
        <p:txBody>
          <a:bodyPr>
            <a:normAutofit fontScale="70000" lnSpcReduction="20000"/>
          </a:bodyPr>
          <a:lstStyle/>
          <a:p>
            <a:pPr>
              <a:buFontTx/>
              <a:buNone/>
              <a:defRPr/>
            </a:pPr>
            <a:r>
              <a:rPr lang="ru-RU" b="1" dirty="0" smtClean="0"/>
              <a:t>УЧАСТНИКИ ЕГЭ</a:t>
            </a:r>
            <a:endParaRPr lang="ru-RU" dirty="0" smtClean="0"/>
          </a:p>
          <a:p>
            <a:pPr algn="just">
              <a:defRPr/>
            </a:pPr>
            <a:r>
              <a:rPr lang="ru-RU" dirty="0" smtClean="0"/>
              <a:t>К ЕГЭ как форме </a:t>
            </a:r>
            <a:r>
              <a:rPr lang="ru-RU" dirty="0" smtClean="0">
                <a:hlinkClick r:id="rId2"/>
              </a:rPr>
              <a:t>ГИА</a:t>
            </a:r>
            <a:r>
              <a:rPr lang="ru-RU" dirty="0" smtClean="0"/>
              <a:t> допускаются обучающиеся, не имеющие академической задолженности и в полном объеме выполнившие учебный план или индивидуальный учебный план, а также успешно написавшие итоговое сочинение (изложение) (далее — выпускники текущего года).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Вправе добровольно сдавать ГИА в форме ЕГЭ:</a:t>
            </a:r>
          </a:p>
          <a:p>
            <a:pPr algn="just">
              <a:defRPr/>
            </a:pPr>
            <a:r>
              <a:rPr lang="ru-RU" dirty="0" smtClean="0"/>
              <a:t>выпускники с ограниченными возможностями здоровья;</a:t>
            </a:r>
          </a:p>
          <a:p>
            <a:pPr algn="just">
              <a:defRPr/>
            </a:pPr>
            <a:r>
              <a:rPr lang="ru-RU" dirty="0" smtClean="0"/>
              <a:t>выпускники специальных учебно-воспитательных учреждений закрытого типа для детей и подростков с </a:t>
            </a:r>
            <a:r>
              <a:rPr lang="ru-RU" dirty="0" err="1" smtClean="0"/>
              <a:t>девиантным</a:t>
            </a:r>
            <a:r>
              <a:rPr lang="ru-RU" dirty="0" smtClean="0"/>
              <a:t> (общественно опасным) поведением;</a:t>
            </a:r>
          </a:p>
          <a:p>
            <a:pPr algn="just">
              <a:defRPr/>
            </a:pPr>
            <a:r>
              <a:rPr lang="ru-RU" dirty="0" smtClean="0"/>
              <a:t>выпускники образовательных учреждений уголовно-исполнительной системы.</a:t>
            </a:r>
          </a:p>
          <a:p>
            <a:pPr algn="just">
              <a:defRPr/>
            </a:pPr>
            <a:r>
              <a:rPr lang="ru-RU" dirty="0" smtClean="0"/>
              <a:t>Для этих групп выпускников участие в ЕГЭ может сочетаться с другой формой государственной итоговой аттестации — государственным выпускным экзаменом. Выбранные форма (формы) государственной итоговой аттестации и предметы, по которым выпускник планирует сдавать экзамены, указывается им в заявлении.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916113"/>
            <a:ext cx="7772400" cy="1362075"/>
          </a:xfrm>
        </p:spPr>
        <p:txBody>
          <a:bodyPr/>
          <a:lstStyle/>
          <a:p>
            <a:pPr algn="ctr">
              <a:defRPr/>
            </a:pPr>
            <a:r>
              <a:rPr lang="ru-RU" i="1" dirty="0" smtClean="0"/>
              <a:t>КАК СДАЕМ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63" y="500063"/>
            <a:ext cx="8229600" cy="6000750"/>
          </a:xfrm>
        </p:spPr>
        <p:txBody>
          <a:bodyPr>
            <a:normAutofit fontScale="92500" lnSpcReduction="10000"/>
          </a:bodyPr>
          <a:lstStyle/>
          <a:p>
            <a:pPr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ОГЭ по всем учебным предметам начинается в 10.00 по местному времени. В день экзамена участник ОГЭ прибывает в ППЭ не позднее 9.15 по местному времени.</a:t>
            </a:r>
          </a:p>
          <a:p>
            <a:pPr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проведения: ППЭ в школе с. Овсянка</a:t>
            </a:r>
          </a:p>
          <a:p>
            <a:pPr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Допуск в ППЭ осуществляется при наличии у участников документов, удостоверяющих личность, и при наличии их в списках распределения в данный ППЭ.</a:t>
            </a:r>
          </a:p>
          <a:p>
            <a:pPr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случае отсутствия у обучающихся документа, удостоверяющего личность, он допускается в ППЭ после подтверждения его личности сопровождающим.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835150" y="692150"/>
            <a:ext cx="6751638" cy="5275263"/>
          </a:xfrm>
        </p:spPr>
        <p:txBody>
          <a:bodyPr>
            <a:normAutofit fontScale="85000" lnSpcReduction="20000"/>
          </a:bodyPr>
          <a:lstStyle/>
          <a:p>
            <a:pPr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участник ОГЭ опоздал на экзамен, он допускается к сдаче ОГЭ в установленном порядке, при этом время окончания экзамена не продлевается, повторный общий инструктаж не проводится. Организаторы предоставляют необходимую информацию для заполнения полей бланков ОГЭ.</a:t>
            </a:r>
          </a:p>
          <a:p>
            <a:pPr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Повторно к участию в ОГЭ по данному учебному предмету в дополнительные сроки указанный участник может быть допущен только по решению председателя ГЭК.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214313" y="357188"/>
            <a:ext cx="8229600" cy="1066800"/>
          </a:xfrm>
        </p:spPr>
        <p:txBody>
          <a:bodyPr/>
          <a:lstStyle/>
          <a:p>
            <a:r>
              <a:rPr lang="ru-RU" smtClean="0"/>
              <a:t>ЗАПРЕЩЕНО!</a:t>
            </a:r>
          </a:p>
        </p:txBody>
      </p:sp>
      <p:sp>
        <p:nvSpPr>
          <p:cNvPr id="47107" name="Содержимое 5"/>
          <p:cNvSpPr>
            <a:spLocks noGrp="1"/>
          </p:cNvSpPr>
          <p:nvPr>
            <p:ph idx="1"/>
          </p:nvPr>
        </p:nvSpPr>
        <p:spPr>
          <a:xfrm>
            <a:off x="1042988" y="1214438"/>
            <a:ext cx="7886700" cy="3654425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день проведения экзамена (в период с момента входа в ППЭ и до окончания экзамена) участникам запрещается иметь при себе средства связи, электронно-вычислительную технику, фото-, аудио- и видеоаппаратуру, справочные материалы, письменные заметки и иные средства хранения и передачи информации, выносить из аудитории письменные заметки и иные средства хранения и передачи информации. Из ППЭ запрещается выносить экзаменационные материалы, в том числе КИМ и черновики на бумажном или электронном носителях, фотографировать экзаменационные материалы.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692275" y="1500188"/>
            <a:ext cx="7037388" cy="4324350"/>
          </a:xfrm>
        </p:spPr>
        <p:txBody>
          <a:bodyPr>
            <a:normAutofit fontScale="85000" lnSpcReduction="10000"/>
          </a:bodyPr>
          <a:lstStyle/>
          <a:p>
            <a:pPr algn="just">
              <a:buFontTx/>
              <a:buNone/>
              <a:defRPr/>
            </a:pPr>
            <a:r>
              <a:rPr lang="ru-RU" dirty="0" smtClean="0"/>
              <a:t>Рекомендуется взять с собой только необходимые вещи:</a:t>
            </a:r>
          </a:p>
          <a:p>
            <a:pPr algn="just">
              <a:defRPr/>
            </a:pPr>
            <a:r>
              <a:rPr lang="ru-RU" dirty="0" err="1" smtClean="0"/>
              <a:t>Гелевая</a:t>
            </a:r>
            <a:r>
              <a:rPr lang="ru-RU" dirty="0" smtClean="0"/>
              <a:t> или капиллярная ручка с чернилами черного цвета</a:t>
            </a:r>
          </a:p>
          <a:p>
            <a:pPr algn="just">
              <a:defRPr/>
            </a:pPr>
            <a:r>
              <a:rPr lang="ru-RU" dirty="0" smtClean="0"/>
              <a:t>Разрешенные средства обучения и воспитания.</a:t>
            </a:r>
          </a:p>
          <a:p>
            <a:pPr algn="just">
              <a:defRPr/>
            </a:pPr>
            <a:r>
              <a:rPr lang="ru-RU" dirty="0" smtClean="0"/>
              <a:t>Лекарства и питание (при необходимости)</a:t>
            </a:r>
          </a:p>
          <a:p>
            <a:pPr algn="just">
              <a:buFontTx/>
              <a:buNone/>
              <a:defRPr/>
            </a:pPr>
            <a:r>
              <a:rPr lang="ru-RU" dirty="0" smtClean="0"/>
              <a:t>Иные вещи участники ОГЭ обязаны оставить в специально разрешенном месте для хранения личных вещей до входа в ППЭ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58888" y="1143000"/>
            <a:ext cx="7399337" cy="4324350"/>
          </a:xfrm>
        </p:spPr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Участники ОГЭ занимают рабочие места в аудитории в соответствие со списками распределения. Изменение рабочего места запрещено.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время экзамена запрещено общаться друг с другом, свободно перемещаться по аудитории и ППЭ, выходить из аудитории без разрешения организатора.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выходе из аудитории во время экзамена участник ОГЭ должен оставить экзаменационные материалы, черновики и письменные принадлежности на рабочем столе.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539750" y="188913"/>
            <a:ext cx="8229600" cy="1066800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ВНИМАНИЕ</a:t>
            </a:r>
          </a:p>
        </p:txBody>
      </p:sp>
      <p:sp>
        <p:nvSpPr>
          <p:cNvPr id="50179" name="Содержимое 2"/>
          <p:cNvSpPr>
            <a:spLocks noGrp="1"/>
          </p:cNvSpPr>
          <p:nvPr>
            <p:ph idx="1"/>
          </p:nvPr>
        </p:nvSpPr>
        <p:spPr>
          <a:xfrm>
            <a:off x="1258888" y="1196975"/>
            <a:ext cx="7112000" cy="388620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Участники ОГЭ, допустивших нарушение указанных требований или нарушения Порядка проведения государственной итоговой аттестации, удаляются с экзамена.</a:t>
            </a:r>
          </a:p>
          <a:p>
            <a:pPr algn="just"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Если факт нарушения подтверждается, председатель ГЭК принимает нарушение об аннулировании результатов участника ОГЭ по соответствующему учебному предмету.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1066800"/>
          </a:xfrm>
        </p:spPr>
        <p:txBody>
          <a:bodyPr/>
          <a:lstStyle/>
          <a:p>
            <a:pPr algn="ctr"/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ЧЕМ МОЖНО ПОЛЬЗОВАТЬСЯ НА ЭКЗАМЕНЕ</a:t>
            </a:r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>
          <a:xfrm>
            <a:off x="1042988" y="2060575"/>
            <a:ext cx="7185025" cy="3886200"/>
          </a:xfrm>
        </p:spPr>
        <p:txBody>
          <a:bodyPr/>
          <a:lstStyle/>
          <a:p>
            <a:pPr>
              <a:buFontTx/>
              <a:buNone/>
            </a:pPr>
            <a:r>
              <a:rPr lang="ru-RU" b="1" smtClean="0">
                <a:solidFill>
                  <a:srgbClr val="FF0000"/>
                </a:solidFill>
              </a:rPr>
              <a:t>РУССКИЙ ЯЗЫК</a:t>
            </a:r>
          </a:p>
          <a:p>
            <a:pPr>
              <a:buFontTx/>
              <a:buNone/>
            </a:pPr>
            <a:r>
              <a:rPr lang="ru-RU" sz="2800" smtClean="0"/>
              <a:t>Разрешается использовать орфографические словари</a:t>
            </a:r>
            <a:r>
              <a:rPr lang="ru-RU" smtClean="0"/>
              <a:t>.</a:t>
            </a:r>
          </a:p>
          <a:p>
            <a:pPr>
              <a:buFontTx/>
              <a:buNone/>
            </a:pPr>
            <a:r>
              <a:rPr lang="ru-RU" b="1" smtClean="0">
                <a:solidFill>
                  <a:srgbClr val="FF0000"/>
                </a:solidFill>
              </a:rPr>
              <a:t>МАТЕМАТИКА</a:t>
            </a:r>
          </a:p>
          <a:p>
            <a:r>
              <a:rPr lang="ru-RU" sz="2800" smtClean="0"/>
              <a:t>Разрешается пользоваться линейкой.</a:t>
            </a:r>
          </a:p>
          <a:p>
            <a:r>
              <a:rPr lang="ru-RU" sz="2800" smtClean="0"/>
              <a:t>Справочные материалы, которые можно использовать во время экзамена, выдаются каждому участнику ОГЭ вместе с текстом его экзаменационной работы.</a:t>
            </a:r>
          </a:p>
          <a:p>
            <a:pPr>
              <a:buFontTx/>
              <a:buNone/>
            </a:pP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1066800"/>
          </a:xfrm>
        </p:spPr>
        <p:txBody>
          <a:bodyPr/>
          <a:lstStyle/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ЧЕМ МОЖНО ПОЛЬЗОВАТЬСЯ НА ЭКЗАМЕНЕ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450" y="1714500"/>
            <a:ext cx="7777163" cy="4859338"/>
          </a:xfrm>
        </p:spPr>
        <p:txBody>
          <a:bodyPr>
            <a:normAutofit fontScale="62500" lnSpcReduction="20000"/>
          </a:bodyPr>
          <a:lstStyle/>
          <a:p>
            <a:pPr algn="just">
              <a:buFontTx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ФИЗИКА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Можно пользоваться непрограммируемым калькулятором.</a:t>
            </a:r>
          </a:p>
          <a:p>
            <a:pPr algn="just">
              <a:buFontTx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Непрограммируемый калькулятор – это калькулятор, который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должен обеспечивать арифметические вычисления (сложение, вычитание, умножение, деление, извлечение корня) и вычисление тригонометрических функций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arcsin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arcos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arctg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 не должен предоставлять возможность сохранения в своей памяти баз данных экзаменационных заданий и их решений, а также любой другой информации, знание которой прямо или косвенно проверяется на экзамене.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Калькулятор не должен предоставлять экзаменующемуся возможности получения извне информации во время сдачи экзамена. Коммуникационные возможности калькулятора не должны допускать беспроводного обмена информацией с любыми внешними источниками.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Лабораторное оборудование, необходимое для выполнения части заданий,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предоставлятся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участникам ОГЭ в пункте проведения экзамена.</a:t>
            </a:r>
          </a:p>
          <a:p>
            <a:pPr algn="just">
              <a:buFontTx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285750" y="571500"/>
            <a:ext cx="8229600" cy="1066800"/>
          </a:xfrm>
        </p:spPr>
        <p:txBody>
          <a:bodyPr/>
          <a:lstStyle/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ЧЕМ МОЖНО ПОЛЬЗОВАТЬСЯ НА ЭКЗАМЕНЕ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4213" y="1989138"/>
            <a:ext cx="7543800" cy="3886200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Можно пользоваться линейкой, карандашом и непрограммируемым калькулятором.</a:t>
            </a:r>
          </a:p>
          <a:p>
            <a:pPr>
              <a:buFontTx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Разрешено использование непрограммируемого калькулятора, линейки и географических атласов для 7, 8 и 9 классов.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Arial" charset="0"/>
              </a:rPr>
              <a:t>ЕГЭ -2018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2800" smtClean="0"/>
              <a:t>Получить знания – дело долгое и трудное, а показать результаты своих достижений еще сложнее: как будут проходить ЕГЭ в 2018 году и какие изменения в эти экзамены планирует внести Министерство образования?</a:t>
            </a:r>
          </a:p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2800" smtClean="0"/>
              <a:t>Путь к достижению своих целей нелегок, и приходится с малых лет «бороться и искать». Первые школьники, имеющие опыт прохождения ЕГЭ, уже окончили ВУЗы, а что предстоит сегодняшним будущим выпускникам школ, сколько предметов надо будет сдавать в 2018 году?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7239000" cy="676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6375" y="1196975"/>
            <a:ext cx="7239000" cy="5383213"/>
          </a:xfrm>
        </p:spPr>
        <p:txBody>
          <a:bodyPr>
            <a:normAutofit fontScale="70000" lnSpcReduction="20000"/>
          </a:bodyPr>
          <a:lstStyle/>
          <a:p>
            <a:pPr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Всё, что не входит в спецификацию КИМ ОГЭ по предмету, иметь и использовать на экзамене запрещено, в том числе: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мобильные телефоны или иные средства связи;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любые электронно-вычислительные устройства;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фото, аудио и видеоаппаратуру;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справочные материалы и письменные заметки;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иные средства хранения и передачи информации.</a:t>
            </a:r>
          </a:p>
          <a:p>
            <a:pPr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нарушении этих правил и отказе в их соблюдении организаторы совместно с уполномоченным представителем ГЭК вправе удалить участника ОГЭ с экзамена с внесением записи в протокол проведения экзамена в аудитории с указанием причины удаления. На бланках и в пропуске проставляется метка о факте удаления с экзамена.</a:t>
            </a:r>
          </a:p>
          <a:p>
            <a:pPr algn="just">
              <a:buFontTx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8888" y="1125538"/>
            <a:ext cx="7885112" cy="4324350"/>
          </a:xfrm>
        </p:spPr>
        <p:txBody>
          <a:bodyPr>
            <a:normAutofit fontScale="85000" lnSpcReduction="20000"/>
          </a:bodyPr>
          <a:lstStyle/>
          <a:p>
            <a:pPr marL="7938" indent="-7938"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Экзаменационная работа выполняется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гелевой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капиллярной ручкой с чернилами черного цвета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Экзаменационная работа, выполненная другими письменными принадлежностями, не обрабатывается и не проверяется.</a:t>
            </a:r>
          </a:p>
          <a:p>
            <a:pPr marL="7938" indent="-7938"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 ОГЭ пользуется при выполнении работы черновиками со штампом образовательной организации, на базе которой организован ППЭ, и делать пометки в КИМ.</a:t>
            </a:r>
          </a:p>
          <a:p>
            <a:pPr marL="7938" indent="-7938"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Черновики и КИМ не проверяются и записи в них не учитываются при обработке.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7413" y="260350"/>
            <a:ext cx="8229600" cy="4325938"/>
          </a:xfrm>
        </p:spPr>
        <p:txBody>
          <a:bodyPr>
            <a:normAutofit fontScale="85000" lnSpcReduction="10000"/>
          </a:bodyPr>
          <a:lstStyle/>
          <a:p>
            <a:pPr algn="just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 ОГЭ, который по состоянию здоровья или другим объективным причинам не может завершить выполнение экзаменационной работы, имеет право досрочно сдать экзаменационные материалы и покинуть аудиторию. Ответственный организатор должен пригласить организатора вне аудитории, который сопроводит такого участника к медицинскому работнику. В случае подтверждения медработником ухудшения состояния здоровья составляется акт о досрочном завершении экзамена по объективным причинам.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260350"/>
            <a:ext cx="8229600" cy="3357563"/>
          </a:xfrm>
        </p:spPr>
        <p:txBody>
          <a:bodyPr>
            <a:normAutofit/>
          </a:bodyPr>
          <a:lstStyle/>
          <a:p>
            <a:pPr marL="88900" indent="-88900" algn="just"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Участники ОГЭ, досрочно завершившие выполнение экзаменационной работы, могут покинуть ППЭ. Организаторы принимают у них все экзаменационные материалы.</a:t>
            </a:r>
          </a:p>
          <a:p>
            <a:pPr marL="85725" indent="-11113" algn="just"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2018 году для сдачи ОГЭ отводится следующее количество времени для каждого предмета:</a:t>
            </a:r>
          </a:p>
          <a:p>
            <a:pPr algn="just">
              <a:buFontTx/>
              <a:buNone/>
              <a:defRPr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71625" y="2928938"/>
          <a:ext cx="6096000" cy="3627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182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Предмет </a:t>
                      </a:r>
                      <a:endParaRPr lang="ru-RU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Время  (мин)</a:t>
                      </a:r>
                      <a:endParaRPr lang="ru-RU" sz="2800" dirty="0"/>
                    </a:p>
                  </a:txBody>
                  <a:tcPr marT="45724" marB="45724"/>
                </a:tc>
              </a:tr>
              <a:tr h="5182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Русский язык</a:t>
                      </a:r>
                      <a:endParaRPr lang="ru-RU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235</a:t>
                      </a:r>
                      <a:endParaRPr lang="ru-RU" sz="2800" dirty="0"/>
                    </a:p>
                  </a:txBody>
                  <a:tcPr marT="45724" marB="45724"/>
                </a:tc>
              </a:tr>
              <a:tr h="5182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Математика </a:t>
                      </a:r>
                      <a:endParaRPr lang="ru-RU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235</a:t>
                      </a:r>
                      <a:endParaRPr lang="ru-RU" sz="2800" dirty="0"/>
                    </a:p>
                  </a:txBody>
                  <a:tcPr marT="45724" marB="45724"/>
                </a:tc>
              </a:tr>
              <a:tr h="5182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Физика </a:t>
                      </a:r>
                      <a:endParaRPr lang="ru-RU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180</a:t>
                      </a:r>
                      <a:endParaRPr lang="ru-RU" sz="2800" dirty="0"/>
                    </a:p>
                  </a:txBody>
                  <a:tcPr marT="45724" marB="45724"/>
                </a:tc>
              </a:tr>
              <a:tr h="5182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Биология </a:t>
                      </a:r>
                      <a:endParaRPr lang="ru-RU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180</a:t>
                      </a:r>
                      <a:endParaRPr lang="ru-RU" sz="2800" dirty="0"/>
                    </a:p>
                  </a:txBody>
                  <a:tcPr marT="45724" marB="45724"/>
                </a:tc>
              </a:tr>
              <a:tr h="5182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География </a:t>
                      </a:r>
                      <a:endParaRPr lang="ru-RU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120</a:t>
                      </a:r>
                      <a:endParaRPr lang="ru-RU" sz="2800" dirty="0"/>
                    </a:p>
                  </a:txBody>
                  <a:tcPr marT="45724" marB="45724"/>
                </a:tc>
              </a:tr>
              <a:tr h="5182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Обществознание </a:t>
                      </a:r>
                      <a:endParaRPr lang="ru-RU" sz="2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180</a:t>
                      </a:r>
                      <a:endParaRPr lang="ru-RU" sz="2800" dirty="0"/>
                    </a:p>
                  </a:txBody>
                  <a:tcPr marT="45724" marB="45724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Содержимое 2"/>
          <p:cNvSpPr>
            <a:spLocks noGrp="1"/>
          </p:cNvSpPr>
          <p:nvPr>
            <p:ph idx="1"/>
          </p:nvPr>
        </p:nvSpPr>
        <p:spPr>
          <a:xfrm>
            <a:off x="1331913" y="1557338"/>
            <a:ext cx="7704137" cy="2357437"/>
          </a:xfrm>
        </p:spPr>
        <p:txBody>
          <a:bodyPr/>
          <a:lstStyle/>
          <a:p>
            <a:pPr marL="11113" indent="-11113" algn="just"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Результаты ГИА признаются удовлетворительными, если участник ГИА набрал количество баллов не ниже минимального, определяемым Рособрнадзором.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939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00988" cy="452596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84150"/>
            <a:ext cx="8643938" cy="653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r>
              <a:rPr lang="ru-RU" sz="4000" smtClean="0"/>
              <a:t>Шкала перевода баллов в отметки</a:t>
            </a:r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" y="1143000"/>
            <a:ext cx="890587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85750"/>
            <a:ext cx="8353425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2357438"/>
            <a:ext cx="84582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762125"/>
            <a:ext cx="87153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3" y="1657350"/>
            <a:ext cx="848677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smtClean="0"/>
              <a:t>Какие изменения планируется внести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1800" smtClean="0"/>
              <a:t>До настоящего времени Единый Государственный Экзамен проводился в письменном виде методом тестирования – это давало возможность школьнику, сомневающемуся в правильности ответа, множество подсказок.</a:t>
            </a:r>
          </a:p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1800" smtClean="0"/>
              <a:t>Школьникам предлагались конкретные варианты ответов на задания, выбрать верное решение не составляло особого труда. У нерадивых учеников была возможность выбрать правильный ответ интуитивно.</a:t>
            </a:r>
          </a:p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1800" smtClean="0"/>
              <a:t>Учитывая эти факты, Министерство Образования задумалось о внесении изменений в способы проведения ЕГЭ в 2017 году.</a:t>
            </a:r>
          </a:p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1800" smtClean="0"/>
              <a:t>Отличие от предыдущих лет в том, что планируется полностью исключить тестовую составляющую, экзамены предполагается проводить в форме опроса, как было до 2009 года.</a:t>
            </a:r>
          </a:p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1800" smtClean="0"/>
              <a:t>Изменится и количество обязательных предметов, ранее ученики сдавали обязательные ЕГЭ по предметам:</a:t>
            </a:r>
          </a:p>
          <a:p>
            <a:pPr marL="0" indent="355600">
              <a:lnSpc>
                <a:spcPct val="80000"/>
              </a:lnSpc>
            </a:pPr>
            <a:r>
              <a:rPr lang="ru-RU" altLang="ru-RU" sz="1800" smtClean="0"/>
              <a:t>русский язык;</a:t>
            </a:r>
          </a:p>
          <a:p>
            <a:pPr marL="0" indent="355600">
              <a:lnSpc>
                <a:spcPct val="80000"/>
              </a:lnSpc>
            </a:pPr>
            <a:r>
              <a:rPr lang="ru-RU" altLang="ru-RU" sz="1800" smtClean="0"/>
              <a:t>математика.</a:t>
            </a:r>
          </a:p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1800" smtClean="0"/>
              <a:t>Целью внесения изменений в ЕГЭ является получение достоверной информации о знаниях учеников.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04950"/>
            <a:ext cx="86868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466850"/>
            <a:ext cx="85725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2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066800"/>
          </a:xfrm>
        </p:spPr>
        <p:txBody>
          <a:bodyPr/>
          <a:lstStyle/>
          <a:p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АПЕЛЛЯЦИЯ</a:t>
            </a:r>
          </a:p>
        </p:txBody>
      </p:sp>
      <p:sp>
        <p:nvSpPr>
          <p:cNvPr id="66563" name="Содержимое 3"/>
          <p:cNvSpPr>
            <a:spLocks noGrp="1"/>
          </p:cNvSpPr>
          <p:nvPr>
            <p:ph idx="1"/>
          </p:nvPr>
        </p:nvSpPr>
        <p:spPr>
          <a:xfrm>
            <a:off x="395288" y="1341438"/>
            <a:ext cx="8535987" cy="4805362"/>
          </a:xfrm>
        </p:spPr>
        <p:txBody>
          <a:bodyPr/>
          <a:lstStyle/>
          <a:p>
            <a:pPr marL="85725" indent="-11113" algn="just"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Участник ОГЭ имеет право подать апелляцию о нарушении установленного Порядка проведения ГИА и (или) о несогласии с выставленными баллами.</a:t>
            </a:r>
          </a:p>
          <a:p>
            <a:pPr marL="85725" indent="-11113" algn="just"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Не рассматривается апелляция по вопросам содержания и структуры заданий по учебным предметам, по вопросам, связанным с оцениваем результатов выполнения заданий с кратким ответом, неправильным оформлением работы.</a:t>
            </a:r>
          </a:p>
          <a:p>
            <a:pPr marL="85725" indent="-11113" algn="just"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Апелляцию о нарушении Порядка участник ОГЭ подает в день проведения экзамена члену ГЭК, не покидая ППЭ.</a:t>
            </a:r>
          </a:p>
          <a:p>
            <a:pPr marL="85725" indent="-11113" algn="just"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Апелляция о несогласии с выставленными баллами подается в течение двух рабочих дней после официального объявления результатов экзамена в конфликтную комиссию или в образовательную организацию ,в которой они были допущены. </a:t>
            </a:r>
          </a:p>
          <a:p>
            <a:pPr marL="85725" indent="-11113" algn="just"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Участники ОГЭ заблаговременно информируются о времени ,месте и порядке рассмотрения апелляций. Обучающийся и (или) его родители (законные представители) при желании присутствуют при рассмотрении апелляции.</a:t>
            </a:r>
          </a:p>
          <a:p>
            <a:pPr marL="85725" indent="-11113" algn="just">
              <a:buFontTx/>
              <a:buNone/>
            </a:pPr>
            <a:endParaRPr lang="ru-RU" sz="20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Содержимое 2"/>
          <p:cNvSpPr>
            <a:spLocks noGrp="1"/>
          </p:cNvSpPr>
          <p:nvPr>
            <p:ph idx="1"/>
          </p:nvPr>
        </p:nvSpPr>
        <p:spPr>
          <a:xfrm>
            <a:off x="571500" y="1071563"/>
            <a:ext cx="8229600" cy="432435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При рассмотрении апелляции о нарушении установленного  Порядка конфликтная комиссия выносит одно из решений: об отклонении апелляции и об удовлетворении апелляции.</a:t>
            </a:r>
          </a:p>
          <a:p>
            <a:pPr algn="just"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При удовлетворении апелляции результат ОГЭ аннулируется и участнику ОГЭ предоставляется возможность сдать экзамен в иной день, предусмотренный единым расписанием проведения ОГЭ.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Содержимое 2"/>
          <p:cNvSpPr>
            <a:spLocks noGrp="1"/>
          </p:cNvSpPr>
          <p:nvPr>
            <p:ph idx="1"/>
          </p:nvPr>
        </p:nvSpPr>
        <p:spPr>
          <a:xfrm>
            <a:off x="500063" y="1285875"/>
            <a:ext cx="8229600" cy="432435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По результатам рассмотрения апелляции о несогласии с выставленными баллами конфликтная комиссия принимает решение об отклонении апелляции и сохранении выставленных баллов или удовлетворении апелляции и изменении баллов. Баллы могут быть изменены как в сторону повышения, так и в сторону понижения.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>
            <a:normAutofit fontScale="850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0FC4163-B7BC-4CDE-80F5-20F71AAECEE1}" type="slidenum">
              <a:rPr lang="ru-RU">
                <a:solidFill>
                  <a:schemeClr val="accent1">
                    <a:shade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65</a:t>
            </a:fld>
            <a:endParaRPr lang="ru-RU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9635" name="Rectangle 2"/>
          <p:cNvSpPr>
            <a:spLocks noChangeArrowheads="1"/>
          </p:cNvSpPr>
          <p:nvPr/>
        </p:nvSpPr>
        <p:spPr bwMode="auto">
          <a:xfrm>
            <a:off x="6227763" y="2781300"/>
            <a:ext cx="2232025" cy="936625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latin typeface="Franklin Gothic Book" pitchFamily="34" charset="0"/>
              </a:rPr>
              <a:t>ПЕРЕСДАЧА</a:t>
            </a:r>
          </a:p>
        </p:txBody>
      </p:sp>
      <p:sp>
        <p:nvSpPr>
          <p:cNvPr id="69636" name="Rectangle 3"/>
          <p:cNvSpPr>
            <a:spLocks noChangeArrowheads="1"/>
          </p:cNvSpPr>
          <p:nvPr/>
        </p:nvSpPr>
        <p:spPr bwMode="auto">
          <a:xfrm>
            <a:off x="6154738" y="1196975"/>
            <a:ext cx="2305050" cy="1081088"/>
          </a:xfrm>
          <a:prstGeom prst="rect">
            <a:avLst/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>
                <a:latin typeface="Franklin Gothic Book" pitchFamily="34" charset="0"/>
              </a:rPr>
              <a:t>АТТЕСТАТ</a:t>
            </a:r>
            <a:r>
              <a:rPr lang="en-US" sz="1600" b="1">
                <a:latin typeface="Franklin Gothic Book" pitchFamily="34" charset="0"/>
              </a:rPr>
              <a:t> </a:t>
            </a:r>
            <a:endParaRPr lang="ru-RU" sz="1600" b="1">
              <a:latin typeface="Franklin Gothic Book" pitchFamily="34" charset="0"/>
            </a:endParaRPr>
          </a:p>
          <a:p>
            <a:pPr algn="ctr"/>
            <a:r>
              <a:rPr lang="ru-RU" sz="1600" b="1">
                <a:latin typeface="Franklin Gothic Book" pitchFamily="34" charset="0"/>
              </a:rPr>
              <a:t>об основном </a:t>
            </a:r>
          </a:p>
          <a:p>
            <a:pPr algn="ctr"/>
            <a:r>
              <a:rPr lang="ru-RU" sz="1600" b="1">
                <a:latin typeface="Franklin Gothic Book" pitchFamily="34" charset="0"/>
              </a:rPr>
              <a:t>общем образовании</a:t>
            </a:r>
          </a:p>
        </p:txBody>
      </p:sp>
      <p:sp>
        <p:nvSpPr>
          <p:cNvPr id="69637" name="Rectangle 4"/>
          <p:cNvSpPr>
            <a:spLocks noChangeArrowheads="1"/>
          </p:cNvSpPr>
          <p:nvPr/>
        </p:nvSpPr>
        <p:spPr bwMode="auto">
          <a:xfrm>
            <a:off x="539750" y="4365625"/>
            <a:ext cx="2447925" cy="1584325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>
              <a:buFontTx/>
              <a:buAutoNum type="arabicPeriod"/>
            </a:pPr>
            <a:r>
              <a:rPr lang="ru-RU" sz="1600" b="1">
                <a:latin typeface="Franklin Gothic Book" pitchFamily="34" charset="0"/>
              </a:rPr>
              <a:t>Повторное обучение</a:t>
            </a:r>
          </a:p>
          <a:p>
            <a:pPr marL="342900" indent="-342900" algn="ctr">
              <a:buFontTx/>
              <a:buAutoNum type="arabicPeriod"/>
            </a:pPr>
            <a:r>
              <a:rPr lang="ru-RU" sz="1600" b="1">
                <a:latin typeface="Franklin Gothic Book" pitchFamily="34" charset="0"/>
              </a:rPr>
              <a:t>Справка </a:t>
            </a:r>
            <a:r>
              <a:rPr lang="ru-RU" sz="1600" b="1"/>
              <a:t>об обучении </a:t>
            </a:r>
          </a:p>
          <a:p>
            <a:pPr marL="342900" indent="-342900" algn="ctr"/>
            <a:r>
              <a:rPr lang="ru-RU" sz="1600" b="1"/>
              <a:t>в образовательном </a:t>
            </a:r>
          </a:p>
          <a:p>
            <a:pPr marL="342900" indent="-342900" algn="ctr"/>
            <a:r>
              <a:rPr lang="ru-RU" sz="1600" b="1"/>
              <a:t>учреждении</a:t>
            </a:r>
          </a:p>
        </p:txBody>
      </p:sp>
      <p:sp>
        <p:nvSpPr>
          <p:cNvPr id="69638" name="Line 5"/>
          <p:cNvSpPr>
            <a:spLocks noChangeShapeType="1"/>
          </p:cNvSpPr>
          <p:nvPr/>
        </p:nvSpPr>
        <p:spPr bwMode="auto">
          <a:xfrm>
            <a:off x="2987675" y="1628775"/>
            <a:ext cx="504825" cy="0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39" name="Line 6"/>
          <p:cNvSpPr>
            <a:spLocks noChangeShapeType="1"/>
          </p:cNvSpPr>
          <p:nvPr/>
        </p:nvSpPr>
        <p:spPr bwMode="auto">
          <a:xfrm flipH="1">
            <a:off x="2987675" y="5013325"/>
            <a:ext cx="503238" cy="0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40" name="Rectangle 7"/>
          <p:cNvSpPr>
            <a:spLocks noChangeArrowheads="1"/>
          </p:cNvSpPr>
          <p:nvPr/>
        </p:nvSpPr>
        <p:spPr bwMode="auto">
          <a:xfrm>
            <a:off x="611188" y="1557338"/>
            <a:ext cx="1584325" cy="1296987"/>
          </a:xfrm>
          <a:prstGeom prst="rect">
            <a:avLst/>
          </a:prstGeom>
          <a:solidFill>
            <a:srgbClr val="00B8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latin typeface="Franklin Gothic Book" pitchFamily="34" charset="0"/>
              </a:rPr>
              <a:t>Решение о </a:t>
            </a:r>
          </a:p>
          <a:p>
            <a:pPr algn="ctr"/>
            <a:r>
              <a:rPr lang="ru-RU" b="1">
                <a:latin typeface="Franklin Gothic Book" pitchFamily="34" charset="0"/>
              </a:rPr>
              <a:t>допуске к </a:t>
            </a:r>
          </a:p>
          <a:p>
            <a:pPr algn="ctr"/>
            <a:r>
              <a:rPr lang="ru-RU" b="1">
                <a:latin typeface="Franklin Gothic Book" pitchFamily="34" charset="0"/>
              </a:rPr>
              <a:t>Г(И)А-9</a:t>
            </a:r>
          </a:p>
        </p:txBody>
      </p:sp>
      <p:sp>
        <p:nvSpPr>
          <p:cNvPr id="69641" name="Line 8"/>
          <p:cNvSpPr>
            <a:spLocks noChangeShapeType="1"/>
          </p:cNvSpPr>
          <p:nvPr/>
        </p:nvSpPr>
        <p:spPr bwMode="auto">
          <a:xfrm>
            <a:off x="1403350" y="2854325"/>
            <a:ext cx="0" cy="1511300"/>
          </a:xfrm>
          <a:prstGeom prst="line">
            <a:avLst/>
          </a:prstGeom>
          <a:noFill/>
          <a:ln w="25400">
            <a:solidFill>
              <a:srgbClr val="80808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42" name="Text Box 9"/>
          <p:cNvSpPr txBox="1">
            <a:spLocks noChangeArrowheads="1"/>
          </p:cNvSpPr>
          <p:nvPr/>
        </p:nvSpPr>
        <p:spPr bwMode="auto">
          <a:xfrm rot="-5400000">
            <a:off x="713581" y="3471069"/>
            <a:ext cx="117792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i="1">
                <a:solidFill>
                  <a:srgbClr val="000000"/>
                </a:solidFill>
                <a:latin typeface="Franklin Gothic Book" pitchFamily="34" charset="0"/>
              </a:rPr>
              <a:t>не допущен</a:t>
            </a:r>
          </a:p>
        </p:txBody>
      </p:sp>
      <p:sp>
        <p:nvSpPr>
          <p:cNvPr id="69643" name="Rectangle 10"/>
          <p:cNvSpPr>
            <a:spLocks noChangeArrowheads="1"/>
          </p:cNvSpPr>
          <p:nvPr/>
        </p:nvSpPr>
        <p:spPr bwMode="auto">
          <a:xfrm>
            <a:off x="3492500" y="2565400"/>
            <a:ext cx="2303463" cy="1295400"/>
          </a:xfrm>
          <a:prstGeom prst="rect">
            <a:avLst/>
          </a:prstGeom>
          <a:solidFill>
            <a:srgbClr val="00B8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400" b="1">
                <a:latin typeface="Franklin Gothic Book" pitchFamily="34" charset="0"/>
              </a:rPr>
              <a:t>Неудовлетворительный </a:t>
            </a:r>
          </a:p>
          <a:p>
            <a:pPr algn="ctr"/>
            <a:r>
              <a:rPr lang="ru-RU" sz="1400" b="1">
                <a:latin typeface="Franklin Gothic Book" pitchFamily="34" charset="0"/>
              </a:rPr>
              <a:t>результат </a:t>
            </a:r>
          </a:p>
          <a:p>
            <a:pPr algn="ctr"/>
            <a:r>
              <a:rPr lang="ru-RU" sz="1400" b="1">
                <a:latin typeface="Franklin Gothic Book" pitchFamily="34" charset="0"/>
              </a:rPr>
              <a:t>по одному из </a:t>
            </a:r>
          </a:p>
          <a:p>
            <a:pPr algn="ctr"/>
            <a:r>
              <a:rPr lang="ru-RU" sz="1400" b="1">
                <a:latin typeface="Franklin Gothic Book" pitchFamily="34" charset="0"/>
              </a:rPr>
              <a:t>обязательных предметов</a:t>
            </a:r>
          </a:p>
          <a:p>
            <a:pPr algn="ctr"/>
            <a:endParaRPr lang="ru-RU" sz="1400" b="1">
              <a:latin typeface="Franklin Gothic Book" pitchFamily="34" charset="0"/>
            </a:endParaRPr>
          </a:p>
        </p:txBody>
      </p:sp>
      <p:sp>
        <p:nvSpPr>
          <p:cNvPr id="69644" name="Rectangle 11"/>
          <p:cNvSpPr>
            <a:spLocks noChangeArrowheads="1"/>
          </p:cNvSpPr>
          <p:nvPr/>
        </p:nvSpPr>
        <p:spPr bwMode="auto">
          <a:xfrm>
            <a:off x="3565525" y="1196975"/>
            <a:ext cx="2230438" cy="1081088"/>
          </a:xfrm>
          <a:prstGeom prst="rect">
            <a:avLst/>
          </a:prstGeom>
          <a:solidFill>
            <a:srgbClr val="00B8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>
              <a:latin typeface="Franklin Gothic Book" pitchFamily="34" charset="0"/>
            </a:endParaRPr>
          </a:p>
        </p:txBody>
      </p:sp>
      <p:sp>
        <p:nvSpPr>
          <p:cNvPr id="69645" name="Rectangle 12"/>
          <p:cNvSpPr>
            <a:spLocks noChangeArrowheads="1"/>
          </p:cNvSpPr>
          <p:nvPr/>
        </p:nvSpPr>
        <p:spPr bwMode="auto">
          <a:xfrm>
            <a:off x="3492500" y="4078288"/>
            <a:ext cx="2374900" cy="1708150"/>
          </a:xfrm>
          <a:prstGeom prst="rect">
            <a:avLst/>
          </a:prstGeom>
          <a:solidFill>
            <a:srgbClr val="00B8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>
                <a:latin typeface="Franklin Gothic Book" pitchFamily="34" charset="0"/>
              </a:rPr>
              <a:t>Неудовлетворительный </a:t>
            </a:r>
          </a:p>
          <a:p>
            <a:pPr algn="ctr"/>
            <a:r>
              <a:rPr lang="ru-RU" sz="1600" b="1">
                <a:latin typeface="Franklin Gothic Book" pitchFamily="34" charset="0"/>
              </a:rPr>
              <a:t>результат </a:t>
            </a:r>
          </a:p>
          <a:p>
            <a:pPr algn="ctr"/>
            <a:r>
              <a:rPr lang="ru-RU" sz="1600" b="1">
                <a:latin typeface="Franklin Gothic Book" pitchFamily="34" charset="0"/>
              </a:rPr>
              <a:t>по двум обязательным</a:t>
            </a:r>
          </a:p>
          <a:p>
            <a:pPr algn="ctr"/>
            <a:r>
              <a:rPr lang="ru-RU" sz="1600" b="1">
                <a:latin typeface="Franklin Gothic Book" pitchFamily="34" charset="0"/>
              </a:rPr>
              <a:t>предметам</a:t>
            </a:r>
          </a:p>
        </p:txBody>
      </p:sp>
      <p:sp>
        <p:nvSpPr>
          <p:cNvPr id="69646" name="Text Box 13"/>
          <p:cNvSpPr txBox="1">
            <a:spLocks noChangeArrowheads="1"/>
          </p:cNvSpPr>
          <p:nvPr/>
        </p:nvSpPr>
        <p:spPr bwMode="auto">
          <a:xfrm>
            <a:off x="3571875" y="1412875"/>
            <a:ext cx="2143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Franklin Gothic Book" pitchFamily="34" charset="0"/>
              </a:rPr>
              <a:t>Г(И)А-9 </a:t>
            </a:r>
          </a:p>
          <a:p>
            <a:pPr algn="ctr"/>
            <a:r>
              <a:rPr lang="ru-RU" sz="1600" b="1">
                <a:latin typeface="Franklin Gothic Book" pitchFamily="34" charset="0"/>
              </a:rPr>
              <a:t>пройдена </a:t>
            </a:r>
          </a:p>
          <a:p>
            <a:pPr algn="ctr"/>
            <a:r>
              <a:rPr lang="ru-RU" sz="1600" b="1">
                <a:latin typeface="Franklin Gothic Book" pitchFamily="34" charset="0"/>
              </a:rPr>
              <a:t>успешно</a:t>
            </a:r>
          </a:p>
        </p:txBody>
      </p:sp>
      <p:sp>
        <p:nvSpPr>
          <p:cNvPr id="69647" name="Line 14"/>
          <p:cNvSpPr>
            <a:spLocks noChangeShapeType="1"/>
          </p:cNvSpPr>
          <p:nvPr/>
        </p:nvSpPr>
        <p:spPr bwMode="auto">
          <a:xfrm>
            <a:off x="5795963" y="1628775"/>
            <a:ext cx="360362" cy="0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48" name="Line 15"/>
          <p:cNvSpPr>
            <a:spLocks noChangeShapeType="1"/>
          </p:cNvSpPr>
          <p:nvPr/>
        </p:nvSpPr>
        <p:spPr bwMode="auto">
          <a:xfrm>
            <a:off x="5795963" y="3070225"/>
            <a:ext cx="431800" cy="0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49" name="Line 16"/>
          <p:cNvSpPr>
            <a:spLocks noChangeShapeType="1"/>
          </p:cNvSpPr>
          <p:nvPr/>
        </p:nvSpPr>
        <p:spPr bwMode="auto">
          <a:xfrm>
            <a:off x="2987675" y="3070225"/>
            <a:ext cx="504825" cy="0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50" name="Line 17"/>
          <p:cNvSpPr>
            <a:spLocks noChangeShapeType="1"/>
          </p:cNvSpPr>
          <p:nvPr/>
        </p:nvSpPr>
        <p:spPr bwMode="auto">
          <a:xfrm>
            <a:off x="2195513" y="2205038"/>
            <a:ext cx="792162" cy="0"/>
          </a:xfrm>
          <a:prstGeom prst="line">
            <a:avLst/>
          </a:prstGeom>
          <a:noFill/>
          <a:ln w="2540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651" name="Line 18"/>
          <p:cNvSpPr>
            <a:spLocks noChangeShapeType="1"/>
          </p:cNvSpPr>
          <p:nvPr/>
        </p:nvSpPr>
        <p:spPr bwMode="auto">
          <a:xfrm flipV="1">
            <a:off x="2987675" y="1628775"/>
            <a:ext cx="0" cy="2665413"/>
          </a:xfrm>
          <a:prstGeom prst="line">
            <a:avLst/>
          </a:prstGeom>
          <a:noFill/>
          <a:ln w="2540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652" name="Line 19"/>
          <p:cNvSpPr>
            <a:spLocks noChangeShapeType="1"/>
          </p:cNvSpPr>
          <p:nvPr/>
        </p:nvSpPr>
        <p:spPr bwMode="auto">
          <a:xfrm>
            <a:off x="2987675" y="4294188"/>
            <a:ext cx="504825" cy="0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53" name="Text Box 20"/>
          <p:cNvSpPr txBox="1">
            <a:spLocks noChangeArrowheads="1"/>
          </p:cNvSpPr>
          <p:nvPr/>
        </p:nvSpPr>
        <p:spPr bwMode="auto">
          <a:xfrm>
            <a:off x="2174875" y="1981200"/>
            <a:ext cx="8128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100" i="1">
                <a:solidFill>
                  <a:srgbClr val="000000"/>
                </a:solidFill>
                <a:latin typeface="Franklin Gothic Book" pitchFamily="34" charset="0"/>
              </a:rPr>
              <a:t>допущен</a:t>
            </a:r>
          </a:p>
        </p:txBody>
      </p:sp>
      <p:sp>
        <p:nvSpPr>
          <p:cNvPr id="69654" name="Line 21"/>
          <p:cNvSpPr>
            <a:spLocks noChangeShapeType="1"/>
          </p:cNvSpPr>
          <p:nvPr/>
        </p:nvSpPr>
        <p:spPr bwMode="auto">
          <a:xfrm flipH="1">
            <a:off x="2987675" y="5589588"/>
            <a:ext cx="4464050" cy="0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55" name="Line 22"/>
          <p:cNvSpPr>
            <a:spLocks noChangeShapeType="1"/>
          </p:cNvSpPr>
          <p:nvPr/>
        </p:nvSpPr>
        <p:spPr bwMode="auto">
          <a:xfrm flipV="1">
            <a:off x="7380288" y="2278063"/>
            <a:ext cx="0" cy="503237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56" name="Text Box 23"/>
          <p:cNvSpPr txBox="1">
            <a:spLocks noChangeArrowheads="1"/>
          </p:cNvSpPr>
          <p:nvPr/>
        </p:nvSpPr>
        <p:spPr bwMode="auto">
          <a:xfrm>
            <a:off x="7308850" y="2479675"/>
            <a:ext cx="57626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i="1">
                <a:solidFill>
                  <a:srgbClr val="000000"/>
                </a:solidFill>
                <a:latin typeface="Franklin Gothic Book" pitchFamily="34" charset="0"/>
              </a:rPr>
              <a:t>сдал</a:t>
            </a:r>
          </a:p>
        </p:txBody>
      </p:sp>
      <p:sp>
        <p:nvSpPr>
          <p:cNvPr id="69657" name="Line 24"/>
          <p:cNvSpPr>
            <a:spLocks noChangeShapeType="1"/>
          </p:cNvSpPr>
          <p:nvPr/>
        </p:nvSpPr>
        <p:spPr bwMode="auto">
          <a:xfrm flipV="1">
            <a:off x="7451725" y="3717925"/>
            <a:ext cx="0" cy="1871663"/>
          </a:xfrm>
          <a:prstGeom prst="line">
            <a:avLst/>
          </a:prstGeom>
          <a:noFill/>
          <a:ln w="2540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658" name="Text Box 25"/>
          <p:cNvSpPr txBox="1">
            <a:spLocks noChangeArrowheads="1"/>
          </p:cNvSpPr>
          <p:nvPr/>
        </p:nvSpPr>
        <p:spPr bwMode="auto">
          <a:xfrm>
            <a:off x="7380288" y="3862388"/>
            <a:ext cx="5762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i="1">
                <a:solidFill>
                  <a:srgbClr val="000000"/>
                </a:solidFill>
                <a:latin typeface="Franklin Gothic Book" pitchFamily="34" charset="0"/>
              </a:rPr>
              <a:t>не сдал</a:t>
            </a:r>
          </a:p>
        </p:txBody>
      </p:sp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611188" y="404813"/>
            <a:ext cx="8229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02427" name="Rectangle 27"/>
          <p:cNvSpPr>
            <a:spLocks noChangeArrowheads="1"/>
          </p:cNvSpPr>
          <p:nvPr/>
        </p:nvSpPr>
        <p:spPr bwMode="auto">
          <a:xfrm>
            <a:off x="709613" y="300038"/>
            <a:ext cx="6572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Модель аттестации 9 классов </a:t>
            </a:r>
            <a:b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(по проекту Положения о проведении Г(И)А-9)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2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>
            <a:normAutofit fontScale="850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1892877D-8647-45AD-A8D6-A65F4952E305}" type="slidenum">
              <a:rPr lang="ru-RU">
                <a:solidFill>
                  <a:schemeClr val="accent1">
                    <a:shade val="75000"/>
                  </a:scheme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66</a:t>
            </a:fld>
            <a:endParaRPr lang="ru-RU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70659" name="Rectangle 2"/>
          <p:cNvSpPr>
            <a:spLocks noChangeArrowheads="1"/>
          </p:cNvSpPr>
          <p:nvPr/>
        </p:nvSpPr>
        <p:spPr bwMode="auto">
          <a:xfrm>
            <a:off x="179388" y="2420938"/>
            <a:ext cx="3816350" cy="23653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1600" b="1"/>
              <a:t>Допуск к Г(И)А</a:t>
            </a:r>
          </a:p>
          <a:p>
            <a:pPr marL="342900" indent="-342900" algn="ctr"/>
            <a:r>
              <a:rPr lang="ru-RU" sz="1400"/>
              <a:t>(</a:t>
            </a:r>
            <a:r>
              <a:rPr lang="ru-RU" sz="1200"/>
              <a:t>выпускники, имеющие годовые отметки </a:t>
            </a:r>
          </a:p>
          <a:p>
            <a:pPr marL="342900" indent="-342900" algn="ctr"/>
            <a:r>
              <a:rPr lang="ru-RU" sz="1200" u="sng"/>
              <a:t>по всем</a:t>
            </a:r>
            <a:r>
              <a:rPr lang="ru-RU" sz="1200"/>
              <a:t> общеобразовательным </a:t>
            </a:r>
          </a:p>
          <a:p>
            <a:pPr marL="342900" indent="-342900" algn="ctr"/>
            <a:r>
              <a:rPr lang="ru-RU" sz="1200"/>
              <a:t>предметам учебного плана </a:t>
            </a:r>
          </a:p>
          <a:p>
            <a:pPr marL="342900" indent="-342900" algn="ctr"/>
            <a:r>
              <a:rPr lang="ru-RU" sz="1200"/>
              <a:t>за 9 класс </a:t>
            </a:r>
          </a:p>
          <a:p>
            <a:pPr marL="342900" indent="-342900" algn="ctr"/>
            <a:r>
              <a:rPr lang="ru-RU" sz="1200" u="sng"/>
              <a:t>не ниже удовлетворительных</a:t>
            </a:r>
            <a:r>
              <a:rPr lang="ru-RU" sz="1200"/>
              <a:t>, </a:t>
            </a:r>
          </a:p>
          <a:p>
            <a:pPr marL="342900" indent="-342900" algn="ctr"/>
            <a:r>
              <a:rPr lang="ru-RU" sz="1200"/>
              <a:t>а также обучающиеся, </a:t>
            </a:r>
          </a:p>
          <a:p>
            <a:pPr marL="342900" indent="-342900" algn="ctr"/>
            <a:r>
              <a:rPr lang="ru-RU" sz="1200"/>
              <a:t>имеющие </a:t>
            </a:r>
            <a:r>
              <a:rPr lang="ru-RU" sz="1200" u="sng"/>
              <a:t>неудовлетворительную годовую отметку</a:t>
            </a:r>
            <a:r>
              <a:rPr lang="ru-RU" sz="1200"/>
              <a:t> </a:t>
            </a:r>
          </a:p>
          <a:p>
            <a:pPr marL="342900" indent="-342900" algn="ctr"/>
            <a:r>
              <a:rPr lang="ru-RU" sz="1200" u="sng"/>
              <a:t>по одному предмету</a:t>
            </a:r>
            <a:r>
              <a:rPr lang="ru-RU" sz="1200"/>
              <a:t>, с обязательной </a:t>
            </a:r>
          </a:p>
          <a:p>
            <a:pPr marL="342900" indent="-342900" algn="ctr"/>
            <a:r>
              <a:rPr lang="ru-RU" sz="1200"/>
              <a:t>сдачей экзамена по этому предмету)</a:t>
            </a:r>
          </a:p>
        </p:txBody>
      </p:sp>
      <p:sp>
        <p:nvSpPr>
          <p:cNvPr id="70660" name="Text Box 3"/>
          <p:cNvSpPr txBox="1">
            <a:spLocks noChangeArrowheads="1"/>
          </p:cNvSpPr>
          <p:nvPr/>
        </p:nvSpPr>
        <p:spPr bwMode="auto">
          <a:xfrm>
            <a:off x="755650" y="4724400"/>
            <a:ext cx="2413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000000"/>
                </a:solidFill>
              </a:rPr>
              <a:t>Расчет итоговой отметки</a:t>
            </a:r>
          </a:p>
        </p:txBody>
      </p:sp>
      <p:sp>
        <p:nvSpPr>
          <p:cNvPr id="70661" name="_s1031"/>
          <p:cNvSpPr>
            <a:spLocks noChangeArrowheads="1"/>
          </p:cNvSpPr>
          <p:nvPr/>
        </p:nvSpPr>
        <p:spPr bwMode="auto">
          <a:xfrm>
            <a:off x="4143375" y="714375"/>
            <a:ext cx="2714625" cy="554038"/>
          </a:xfrm>
          <a:prstGeom prst="rect">
            <a:avLst/>
          </a:prstGeom>
          <a:solidFill>
            <a:schemeClr val="bg1"/>
          </a:solidFill>
          <a:ln w="76200" cmpd="dbl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Обязательные предметы</a:t>
            </a:r>
          </a:p>
        </p:txBody>
      </p:sp>
      <p:sp>
        <p:nvSpPr>
          <p:cNvPr id="70662" name="_s1032"/>
          <p:cNvSpPr>
            <a:spLocks noChangeArrowheads="1"/>
          </p:cNvSpPr>
          <p:nvPr/>
        </p:nvSpPr>
        <p:spPr bwMode="auto">
          <a:xfrm>
            <a:off x="2643188" y="1628775"/>
            <a:ext cx="1571625" cy="649288"/>
          </a:xfrm>
          <a:prstGeom prst="rect">
            <a:avLst/>
          </a:prstGeom>
          <a:solidFill>
            <a:schemeClr val="bg1"/>
          </a:solidFill>
          <a:ln w="76200" cmpd="dbl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Русский язык</a:t>
            </a:r>
          </a:p>
        </p:txBody>
      </p:sp>
      <p:sp>
        <p:nvSpPr>
          <p:cNvPr id="70663" name="_s1033"/>
          <p:cNvSpPr>
            <a:spLocks noChangeArrowheads="1"/>
          </p:cNvSpPr>
          <p:nvPr/>
        </p:nvSpPr>
        <p:spPr bwMode="auto">
          <a:xfrm>
            <a:off x="4500563" y="1628775"/>
            <a:ext cx="2286000" cy="649288"/>
          </a:xfrm>
          <a:prstGeom prst="rect">
            <a:avLst/>
          </a:prstGeom>
          <a:solidFill>
            <a:schemeClr val="bg1"/>
          </a:solidFill>
          <a:ln w="76200" cmpd="dbl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Математика</a:t>
            </a:r>
          </a:p>
        </p:txBody>
      </p:sp>
      <p:sp>
        <p:nvSpPr>
          <p:cNvPr id="70664" name="_s1034"/>
          <p:cNvSpPr>
            <a:spLocks noChangeArrowheads="1"/>
          </p:cNvSpPr>
          <p:nvPr/>
        </p:nvSpPr>
        <p:spPr bwMode="auto">
          <a:xfrm>
            <a:off x="7000875" y="500063"/>
            <a:ext cx="1819275" cy="1928812"/>
          </a:xfrm>
          <a:prstGeom prst="rect">
            <a:avLst/>
          </a:prstGeom>
          <a:solidFill>
            <a:schemeClr val="bg1"/>
          </a:solidFill>
          <a:ln w="76200" cmpd="dbl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ru-RU" b="1">
                <a:solidFill>
                  <a:srgbClr val="000000"/>
                </a:solidFill>
              </a:rPr>
              <a:t>Предмет, который</a:t>
            </a:r>
          </a:p>
          <a:p>
            <a:pPr algn="ctr"/>
            <a:r>
              <a:rPr lang="ru-RU" b="1">
                <a:solidFill>
                  <a:srgbClr val="000000"/>
                </a:solidFill>
              </a:rPr>
              <a:t>дополнительно </a:t>
            </a:r>
          </a:p>
          <a:p>
            <a:pPr algn="ctr"/>
            <a:r>
              <a:rPr lang="ru-RU" b="1">
                <a:solidFill>
                  <a:srgbClr val="000000"/>
                </a:solidFill>
              </a:rPr>
              <a:t>может быть</a:t>
            </a:r>
          </a:p>
          <a:p>
            <a:pPr algn="ctr"/>
            <a:r>
              <a:rPr lang="ru-RU" b="1">
                <a:solidFill>
                  <a:srgbClr val="000000"/>
                </a:solidFill>
              </a:rPr>
              <a:t>установлен </a:t>
            </a:r>
          </a:p>
          <a:p>
            <a:pPr algn="ctr"/>
            <a:r>
              <a:rPr lang="ru-RU" b="1">
                <a:solidFill>
                  <a:srgbClr val="000000"/>
                </a:solidFill>
              </a:rPr>
              <a:t>субъектом РФ </a:t>
            </a:r>
          </a:p>
        </p:txBody>
      </p:sp>
      <p:graphicFrame>
        <p:nvGraphicFramePr>
          <p:cNvPr id="17462" name="Group 54"/>
          <p:cNvGraphicFramePr>
            <a:graphicFrameLocks noGrp="1"/>
          </p:cNvGraphicFramePr>
          <p:nvPr/>
        </p:nvGraphicFramePr>
        <p:xfrm>
          <a:off x="4356100" y="2995613"/>
          <a:ext cx="4608513" cy="1894060"/>
        </p:xfrm>
        <a:graphic>
          <a:graphicData uri="http://schemas.openxmlformats.org/drawingml/2006/table">
            <a:tbl>
              <a:tblPr/>
              <a:tblGrid>
                <a:gridCol w="787400"/>
                <a:gridCol w="779463"/>
                <a:gridCol w="1100137"/>
                <a:gridCol w="1023938"/>
                <a:gridCol w="917575"/>
              </a:tblGrid>
              <a:tr h="116028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Литера-тура</a:t>
                      </a:r>
                    </a:p>
                  </a:txBody>
                  <a:tcPr marL="90000" marR="90000" marT="46795" marB="4679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Ин. яз. (английский, французский, немецкий и испанский)</a:t>
                      </a:r>
                    </a:p>
                  </a:txBody>
                  <a:tcPr marL="90000" marR="90000" marT="46795" marB="4679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Физика</a:t>
                      </a:r>
                    </a:p>
                  </a:txBody>
                  <a:tcPr marL="90000" marR="90000" marT="46795" marB="4679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Химия</a:t>
                      </a:r>
                    </a:p>
                  </a:txBody>
                  <a:tcPr marL="90000" marR="90000" marT="46795" marB="4679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</a:tr>
              <a:tr h="73360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География</a:t>
                      </a:r>
                    </a:p>
                  </a:txBody>
                  <a:tcPr marL="90000" marR="90000" marT="46795" marB="4679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История</a:t>
                      </a:r>
                    </a:p>
                  </a:txBody>
                  <a:tcPr marL="90000" marR="90000" marT="46795" marB="4679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Общество-знание</a:t>
                      </a:r>
                    </a:p>
                  </a:txBody>
                  <a:tcPr marL="90000" marR="90000" marT="46795" marB="4679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Биология</a:t>
                      </a:r>
                    </a:p>
                  </a:txBody>
                  <a:tcPr marL="90000" marR="90000" marT="46795" marB="4679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Информатика и ИКТ</a:t>
                      </a:r>
                    </a:p>
                  </a:txBody>
                  <a:tcPr marL="90000" marR="90000" marT="46795" marB="4679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195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0684" name="Rectangle 27"/>
          <p:cNvSpPr>
            <a:spLocks noChangeArrowheads="1"/>
          </p:cNvSpPr>
          <p:nvPr/>
        </p:nvSpPr>
        <p:spPr bwMode="auto">
          <a:xfrm>
            <a:off x="5076825" y="2708275"/>
            <a:ext cx="3167063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100" b="1"/>
              <a:t>Предметы по выбору</a:t>
            </a:r>
          </a:p>
        </p:txBody>
      </p:sp>
      <p:graphicFrame>
        <p:nvGraphicFramePr>
          <p:cNvPr id="17464" name="Group 56"/>
          <p:cNvGraphicFramePr>
            <a:graphicFrameLocks noGrp="1"/>
          </p:cNvGraphicFramePr>
          <p:nvPr/>
        </p:nvGraphicFramePr>
        <p:xfrm>
          <a:off x="3929063" y="5445125"/>
          <a:ext cx="4891087" cy="1097228"/>
        </p:xfrm>
        <a:graphic>
          <a:graphicData uri="http://schemas.openxmlformats.org/drawingml/2006/table">
            <a:tbl>
              <a:tblPr/>
              <a:tblGrid>
                <a:gridCol w="2709492"/>
                <a:gridCol w="2181595"/>
              </a:tblGrid>
              <a:tr h="4570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Для поступления в профильный класс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Для поступления в СПО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89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Перечень предметов определяет ОУ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7" marB="4570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Перечень предметов соответствует профилю ОУ СПО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395288" y="188913"/>
            <a:ext cx="8229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Модель аттестации 9 классов </a:t>
            </a:r>
            <a:b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</a:br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(по проекту Положения о проведении ГИА-9)</a:t>
            </a:r>
          </a:p>
        </p:txBody>
      </p:sp>
      <p:sp>
        <p:nvSpPr>
          <p:cNvPr id="70697" name="Line 42"/>
          <p:cNvSpPr>
            <a:spLocks noChangeShapeType="1"/>
          </p:cNvSpPr>
          <p:nvPr/>
        </p:nvSpPr>
        <p:spPr bwMode="auto">
          <a:xfrm flipH="1">
            <a:off x="3779838" y="1268413"/>
            <a:ext cx="576262" cy="2159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0698" name="Line 43"/>
          <p:cNvSpPr>
            <a:spLocks noChangeShapeType="1"/>
          </p:cNvSpPr>
          <p:nvPr/>
        </p:nvSpPr>
        <p:spPr bwMode="auto">
          <a:xfrm flipH="1">
            <a:off x="4932363" y="1412875"/>
            <a:ext cx="144462" cy="1444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0699" name="Line 44"/>
          <p:cNvSpPr>
            <a:spLocks noChangeShapeType="1"/>
          </p:cNvSpPr>
          <p:nvPr/>
        </p:nvSpPr>
        <p:spPr bwMode="auto">
          <a:xfrm>
            <a:off x="6156325" y="1412875"/>
            <a:ext cx="144463" cy="1444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0700" name="Line 45"/>
          <p:cNvSpPr>
            <a:spLocks noChangeShapeType="1"/>
          </p:cNvSpPr>
          <p:nvPr/>
        </p:nvSpPr>
        <p:spPr bwMode="auto">
          <a:xfrm>
            <a:off x="6804025" y="1196975"/>
            <a:ext cx="720725" cy="2159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0701" name="Line 46"/>
          <p:cNvSpPr>
            <a:spLocks noChangeShapeType="1"/>
          </p:cNvSpPr>
          <p:nvPr/>
        </p:nvSpPr>
        <p:spPr bwMode="auto">
          <a:xfrm>
            <a:off x="6443663" y="2349500"/>
            <a:ext cx="0" cy="358775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0702" name="Line 47"/>
          <p:cNvSpPr>
            <a:spLocks noChangeShapeType="1"/>
          </p:cNvSpPr>
          <p:nvPr/>
        </p:nvSpPr>
        <p:spPr bwMode="auto">
          <a:xfrm>
            <a:off x="7812088" y="2276475"/>
            <a:ext cx="0" cy="4318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0703" name="Rectangle 48"/>
          <p:cNvSpPr>
            <a:spLocks noChangeArrowheads="1"/>
          </p:cNvSpPr>
          <p:nvPr/>
        </p:nvSpPr>
        <p:spPr bwMode="auto">
          <a:xfrm>
            <a:off x="539750" y="5000625"/>
            <a:ext cx="2952750" cy="18573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latin typeface="Franklin Gothic Book" pitchFamily="34" charset="0"/>
              </a:rPr>
              <a:t>Среднее арифметическое годовой отметки по предмету за весь курс его изучения в основной школе</a:t>
            </a:r>
          </a:p>
        </p:txBody>
      </p:sp>
      <p:sp>
        <p:nvSpPr>
          <p:cNvPr id="70704" name="Text Box 49"/>
          <p:cNvSpPr txBox="1">
            <a:spLocks noChangeArrowheads="1"/>
          </p:cNvSpPr>
          <p:nvPr/>
        </p:nvSpPr>
        <p:spPr bwMode="auto">
          <a:xfrm>
            <a:off x="6732588" y="2427288"/>
            <a:ext cx="777875" cy="22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100" b="1">
                <a:solidFill>
                  <a:schemeClr val="accent2"/>
                </a:solidFill>
                <a:latin typeface="Franklin Gothic Book" pitchFamily="34" charset="0"/>
              </a:rPr>
              <a:t>из числа</a:t>
            </a:r>
          </a:p>
        </p:txBody>
      </p:sp>
      <p:sp>
        <p:nvSpPr>
          <p:cNvPr id="70705" name="Rectangle 28"/>
          <p:cNvSpPr>
            <a:spLocks noChangeArrowheads="1"/>
          </p:cNvSpPr>
          <p:nvPr/>
        </p:nvSpPr>
        <p:spPr bwMode="auto">
          <a:xfrm>
            <a:off x="4643438" y="5084763"/>
            <a:ext cx="4032250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100" b="1"/>
              <a:t>Определение предметов по выбору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913" y="981075"/>
            <a:ext cx="7632700" cy="525621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hlinkClick r:id="rId2"/>
              </a:rPr>
              <a:t>http://www.fipi.ru/content/otkrytyy-bank-zadaniy-ege</a:t>
            </a:r>
            <a:endParaRPr lang="ru-RU" dirty="0" smtClean="0"/>
          </a:p>
          <a:p>
            <a:pPr>
              <a:defRPr/>
            </a:pPr>
            <a:r>
              <a:rPr lang="en-US" dirty="0" smtClean="0">
                <a:hlinkClick r:id="rId3"/>
              </a:rPr>
              <a:t>http://www.fipi.ru/content/otkrytyy-bank-zadaniy-oge</a:t>
            </a:r>
            <a:endParaRPr lang="ru-RU" dirty="0" smtClean="0"/>
          </a:p>
          <a:p>
            <a:pPr>
              <a:defRPr/>
            </a:pPr>
            <a:r>
              <a:rPr lang="en-US" dirty="0" smtClean="0">
                <a:hlinkClick r:id="rId4"/>
              </a:rPr>
              <a:t>http://fipi.ru/ege-i-gve-11/itogovoe-sochinenie</a:t>
            </a:r>
            <a:endParaRPr lang="ru-RU" dirty="0" smtClean="0"/>
          </a:p>
          <a:p>
            <a:pPr>
              <a:defRPr/>
            </a:pPr>
            <a:r>
              <a:rPr lang="en-US" dirty="0" smtClean="0">
                <a:hlinkClick r:id="rId5"/>
              </a:rPr>
              <a:t>http://www.ege.edu.ru/ru/</a:t>
            </a:r>
            <a:endParaRPr lang="ru-RU" dirty="0" smtClean="0"/>
          </a:p>
          <a:p>
            <a:pPr>
              <a:defRPr/>
            </a:pPr>
            <a:r>
              <a:rPr lang="en-US" dirty="0"/>
              <a:t>https://sdamgia.ru/</a:t>
            </a:r>
            <a:endParaRPr lang="ru-RU" dirty="0" smtClean="0"/>
          </a:p>
          <a:p>
            <a:pPr marL="0" indent="0">
              <a:buFontTx/>
              <a:buNone/>
              <a:defRPr/>
            </a:pPr>
            <a:endParaRPr lang="ru-RU" smtClean="0"/>
          </a:p>
          <a:p>
            <a:pPr marL="0" indent="0">
              <a:buFontTx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Times New Roman" pitchFamily="18" charset="0"/>
              </a:rPr>
              <a:t>Русский язык </a:t>
            </a:r>
            <a:endParaRPr lang="ru-RU" altLang="ru-RU" smtClean="0">
              <a:latin typeface="Arial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1341438"/>
            <a:ext cx="7632700" cy="4784725"/>
          </a:xfrm>
        </p:spPr>
        <p:txBody>
          <a:bodyPr/>
          <a:lstStyle/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2600" smtClean="0"/>
              <a:t>Итоговое сочинение по литературе – это обязательный для всех выпускников школ экзамен, который является допуском к ЕГЭ. </a:t>
            </a:r>
          </a:p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2600" b="1" smtClean="0"/>
              <a:t>Итоговое сочинение</a:t>
            </a:r>
            <a:r>
              <a:rPr lang="ru-RU" altLang="ru-RU" sz="2600" smtClean="0"/>
              <a:t> проводится в первую среду декабря, поэтому в 2017 году оно будет назначено на   </a:t>
            </a:r>
            <a:r>
              <a:rPr lang="ru-RU" altLang="ru-RU" sz="2600" b="1" smtClean="0"/>
              <a:t>6  декабря</a:t>
            </a:r>
            <a:r>
              <a:rPr lang="ru-RU" altLang="ru-RU" sz="2600" smtClean="0"/>
              <a:t>. </a:t>
            </a:r>
          </a:p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2600" smtClean="0"/>
              <a:t>Предполагалось оценивать сочинение по принципу: «зачет»/«незачет»,  однако, такая система многих не устраивает, так как этот вариант оценки работы может быть необъективным.</a:t>
            </a:r>
          </a:p>
          <a:p>
            <a:pPr marL="0" indent="355600">
              <a:lnSpc>
                <a:spcPct val="80000"/>
              </a:lnSpc>
              <a:buFontTx/>
              <a:buNone/>
            </a:pPr>
            <a:r>
              <a:rPr lang="ru-RU" altLang="ru-RU" sz="2600" smtClean="0"/>
              <a:t>Любой ученик, не сдавший сочинение с первой попытки, может ее повторить, но в случае повторного провала придется отложить все экзамены на следующий год.</a:t>
            </a:r>
          </a:p>
          <a:p>
            <a:pPr marL="0" indent="355600">
              <a:lnSpc>
                <a:spcPct val="80000"/>
              </a:lnSpc>
              <a:buFontTx/>
              <a:buNone/>
            </a:pPr>
            <a:endParaRPr lang="ru-RU" altLang="ru-RU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Русский язык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1196975"/>
            <a:ext cx="7632700" cy="4525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altLang="ru-RU" sz="2000" b="1" smtClean="0"/>
              <a:t>Советом по вопросам проведения итогового сочинения в выпускных классах под председательством Н.Д. Солженицыной определены 5 открытых направлений тем итогового сочинения на 2017/18 учебный год. В эфире телеканала «Россия 1» направления тем итогового сочинения сегодня объявили Министр образования и науки РФ О.Ю. Васильева и советник президента РФ В.И. Толстой.</a:t>
            </a:r>
          </a:p>
          <a:p>
            <a:pPr marL="0" indent="0">
              <a:buFontTx/>
              <a:buNone/>
            </a:pPr>
            <a:r>
              <a:rPr lang="en-US" altLang="ru-RU" sz="2000" b="1" u="sng" smtClean="0"/>
              <a:t>http://fipi.ru/</a:t>
            </a:r>
            <a:endParaRPr lang="ru-RU" altLang="ru-RU" sz="2000" b="1" u="sng" smtClean="0"/>
          </a:p>
          <a:p>
            <a:pPr marL="0" indent="0">
              <a:buFontTx/>
              <a:buNone/>
            </a:pPr>
            <a:r>
              <a:rPr lang="ru-RU" altLang="ru-RU" sz="2000" b="1" smtClean="0"/>
              <a:t>5 открытых направлений тем итогового сочинения на 2017/18 учебный год:</a:t>
            </a:r>
          </a:p>
          <a:p>
            <a:pPr marL="0" indent="0">
              <a:buFontTx/>
              <a:buNone/>
            </a:pPr>
            <a:r>
              <a:rPr lang="ru-RU" altLang="ru-RU" sz="2000" b="1" smtClean="0"/>
              <a:t>«Верность и измена»,</a:t>
            </a:r>
          </a:p>
          <a:p>
            <a:pPr marL="0" indent="0">
              <a:buFontTx/>
              <a:buNone/>
            </a:pPr>
            <a:r>
              <a:rPr lang="ru-RU" altLang="ru-RU" sz="2000" b="1" smtClean="0"/>
              <a:t>«Равнодушие и отзывчивость»,</a:t>
            </a:r>
          </a:p>
          <a:p>
            <a:pPr marL="0" indent="0">
              <a:buFontTx/>
              <a:buNone/>
            </a:pPr>
            <a:r>
              <a:rPr lang="ru-RU" altLang="ru-RU" sz="2000" b="1" smtClean="0"/>
              <a:t>«Цели и средства»,</a:t>
            </a:r>
          </a:p>
          <a:p>
            <a:pPr marL="0" indent="0">
              <a:buFontTx/>
              <a:buNone/>
            </a:pPr>
            <a:r>
              <a:rPr lang="ru-RU" altLang="ru-RU" sz="2000" b="1" smtClean="0"/>
              <a:t>«Смелость и трусость»,</a:t>
            </a:r>
          </a:p>
          <a:p>
            <a:pPr marL="0" indent="0">
              <a:buFontTx/>
              <a:buNone/>
            </a:pPr>
            <a:r>
              <a:rPr lang="ru-RU" altLang="ru-RU" sz="2000" b="1" smtClean="0"/>
              <a:t>«Человек и общество».</a:t>
            </a:r>
            <a:endParaRPr lang="ru-RU" altLang="ru-RU" sz="20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Математика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355600">
              <a:lnSpc>
                <a:spcPct val="90000"/>
              </a:lnSpc>
            </a:pPr>
            <a:r>
              <a:rPr lang="ru-RU" altLang="ru-RU" sz="2400" smtClean="0"/>
              <a:t>Базовый.</a:t>
            </a:r>
          </a:p>
          <a:p>
            <a:pPr marL="0" indent="355600">
              <a:lnSpc>
                <a:spcPct val="90000"/>
              </a:lnSpc>
            </a:pPr>
            <a:r>
              <a:rPr lang="ru-RU" altLang="ru-RU" sz="2400" smtClean="0"/>
              <a:t>Профильный.</a:t>
            </a:r>
          </a:p>
          <a:p>
            <a:pPr marL="0" indent="355600">
              <a:lnSpc>
                <a:spcPct val="90000"/>
              </a:lnSpc>
            </a:pPr>
            <a:r>
              <a:rPr lang="ru-RU" altLang="ru-RU" sz="2400" smtClean="0"/>
              <a:t>Два уровня одновременно.</a:t>
            </a:r>
          </a:p>
          <a:p>
            <a:pPr marL="0" indent="355600">
              <a:lnSpc>
                <a:spcPct val="90000"/>
              </a:lnSpc>
              <a:buFontTx/>
              <a:buNone/>
            </a:pPr>
            <a:r>
              <a:rPr lang="ru-RU" altLang="ru-RU" sz="2400" smtClean="0"/>
              <a:t>Базовый уровень необходим, чтобы получить аттестат и иметь возможность поступить в ВУЗ, где математика не является вступительным экзаменом. Оцениваться базовый уровень будет по пятибалльной системе.</a:t>
            </a:r>
          </a:p>
          <a:p>
            <a:pPr marL="0" indent="355600">
              <a:lnSpc>
                <a:spcPct val="90000"/>
              </a:lnSpc>
              <a:buFontTx/>
              <a:buNone/>
            </a:pPr>
            <a:r>
              <a:rPr lang="ru-RU" altLang="ru-RU" sz="2400" smtClean="0"/>
              <a:t>Экзамен по математике профильного уровня сдают школьники, планирующие поступление в ВУЗ, в котором математика внесена в перечень обязательных вступительных испытаний. Этот экзамен будет оцениваться по стобальной системе.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54_Edubooks">
  <a:themeElements>
    <a:clrScheme name="54_Edubook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4_Edubook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4_Edubook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54_Edubooks</Template>
  <TotalTime>1137</TotalTime>
  <Words>2948</Words>
  <Application>Microsoft Office PowerPoint</Application>
  <PresentationFormat>Экран (4:3)</PresentationFormat>
  <Paragraphs>352</Paragraphs>
  <Slides>67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74" baseType="lpstr">
      <vt:lpstr>Arial</vt:lpstr>
      <vt:lpstr>Calibri</vt:lpstr>
      <vt:lpstr>Times New Roman</vt:lpstr>
      <vt:lpstr>Wingdings</vt:lpstr>
      <vt:lpstr>Franklin Gothic Book</vt:lpstr>
      <vt:lpstr>Verdana</vt:lpstr>
      <vt:lpstr>54_Edubooks</vt:lpstr>
      <vt:lpstr>  РОДИТЕЛЬСКОЕ СОБРАНИЕ «Подготовка к проведению  в 2018 году  государственной итоговой аттестации выпускников 9-х,11-х классов в формате ОГЭ и ЕГЭ»                                                                                                                                                                         И.о. директора МОБУ «СОШ №6 с углубленным изучением отдельных предметов» г. Всеволожска Гринева В.И.  2017                                  </vt:lpstr>
      <vt:lpstr>Слайд 2</vt:lpstr>
      <vt:lpstr>Слайд 3</vt:lpstr>
      <vt:lpstr>Слайд 4</vt:lpstr>
      <vt:lpstr>ЕГЭ -2018</vt:lpstr>
      <vt:lpstr>Какие изменения планируется внести</vt:lpstr>
      <vt:lpstr>Русский язык </vt:lpstr>
      <vt:lpstr>Русский язык </vt:lpstr>
      <vt:lpstr>Математика </vt:lpstr>
      <vt:lpstr>Предметы по выбору</vt:lpstr>
      <vt:lpstr>Предметы по выбору</vt:lpstr>
      <vt:lpstr>Слайд 12</vt:lpstr>
      <vt:lpstr>Слайд 13</vt:lpstr>
      <vt:lpstr>Слайд 14</vt:lpstr>
      <vt:lpstr>Минимальный балл</vt:lpstr>
      <vt:lpstr>Заявление </vt:lpstr>
      <vt:lpstr>Слайд 17</vt:lpstr>
      <vt:lpstr>Правила и процедура проведения ЕГЭ</vt:lpstr>
      <vt:lpstr>Правила и процедура проведения ЕГЭ</vt:lpstr>
      <vt:lpstr>Правила и процедура проведения ЕГЭ</vt:lpstr>
      <vt:lpstr>Правила и процедура проведения ЕГЭ</vt:lpstr>
      <vt:lpstr>Результаты ЕГЭ</vt:lpstr>
      <vt:lpstr>Слайд 23</vt:lpstr>
      <vt:lpstr> РЕЗУЛЬТАТЫ ЕГЭ </vt:lpstr>
      <vt:lpstr>Слайд 25</vt:lpstr>
      <vt:lpstr>Слайд 26</vt:lpstr>
      <vt:lpstr>Слайд 27</vt:lpstr>
      <vt:lpstr>Апелляция</vt:lpstr>
      <vt:lpstr>Апелляция </vt:lpstr>
      <vt:lpstr>Результаты  рассмотрения апелляции</vt:lpstr>
      <vt:lpstr>Слайд 31</vt:lpstr>
      <vt:lpstr>Слайд 32</vt:lpstr>
      <vt:lpstr>ГИА 9 - 2018</vt:lpstr>
      <vt:lpstr>ЧТО ТАКОЕ ГИА (ОГЭ)</vt:lpstr>
      <vt:lpstr>Слайд 35</vt:lpstr>
      <vt:lpstr>ФОРМЫ ПРОВЕДЕНИЯ ГИА</vt:lpstr>
      <vt:lpstr>ЧТО СДАЕМ?</vt:lpstr>
      <vt:lpstr>Слайд 38</vt:lpstr>
      <vt:lpstr>Слайд 39</vt:lpstr>
      <vt:lpstr>КАК СДАЕМ</vt:lpstr>
      <vt:lpstr>Слайд 41</vt:lpstr>
      <vt:lpstr>Слайд 42</vt:lpstr>
      <vt:lpstr>ЗАПРЕЩЕНО!</vt:lpstr>
      <vt:lpstr>Слайд 44</vt:lpstr>
      <vt:lpstr>Слайд 45</vt:lpstr>
      <vt:lpstr>ВНИМАНИЕ</vt:lpstr>
      <vt:lpstr>ЧЕМ МОЖНО ПОЛЬЗОВАТЬСЯ НА ЭКЗАМЕНЕ</vt:lpstr>
      <vt:lpstr>ЧЕМ МОЖНО ПОЛЬЗОВАТЬСЯ НА ЭКЗАМЕНЕ</vt:lpstr>
      <vt:lpstr>ЧЕМ МОЖНО ПОЛЬЗОВАТЬСЯ НА ЭКЗАМЕНЕ</vt:lpstr>
      <vt:lpstr>Внимание!</vt:lpstr>
      <vt:lpstr>Слайд 51</vt:lpstr>
      <vt:lpstr>Слайд 52</vt:lpstr>
      <vt:lpstr>Слайд 53</vt:lpstr>
      <vt:lpstr>Слайд 54</vt:lpstr>
      <vt:lpstr>Слайд 55</vt:lpstr>
      <vt:lpstr>Шкала перевода баллов в отметки</vt:lpstr>
      <vt:lpstr>Слайд 57</vt:lpstr>
      <vt:lpstr>Слайд 58</vt:lpstr>
      <vt:lpstr>Слайд 59</vt:lpstr>
      <vt:lpstr>Слайд 60</vt:lpstr>
      <vt:lpstr>Слайд 61</vt:lpstr>
      <vt:lpstr>АПЕЛЛЯЦИЯ</vt:lpstr>
      <vt:lpstr>Слайд 63</vt:lpstr>
      <vt:lpstr>Слайд 64</vt:lpstr>
      <vt:lpstr>Слайд 65</vt:lpstr>
      <vt:lpstr>Слайд 66</vt:lpstr>
      <vt:lpstr>Слайд 67</vt:lpstr>
    </vt:vector>
  </TitlesOfParts>
  <Company>school 40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Завуч</dc:creator>
  <cp:lastModifiedBy>user</cp:lastModifiedBy>
  <cp:revision>92</cp:revision>
  <dcterms:created xsi:type="dcterms:W3CDTF">2012-03-31T11:57:29Z</dcterms:created>
  <dcterms:modified xsi:type="dcterms:W3CDTF">2018-05-21T05:22:05Z</dcterms:modified>
</cp:coreProperties>
</file>